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"/>
  </p:notesMasterIdLst>
  <p:handoutMasterIdLst>
    <p:handoutMasterId r:id="rId49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BB31B6-0920-4F85-8282-651E89A07D96}" styleName="">
    <a:wholeTbl>
      <a:tcStyle>
        <a:tcBdr/>
      </a:tcStyle>
    </a:wholeTbl>
    <a:band1H>
      <a:tcStyle>
        <a:tcBdr/>
      </a:tcStyle>
    </a:band1H>
    <a:band1V>
      <a:tcStyle>
        <a:tcBdr/>
      </a:tcStyle>
    </a:band1V>
    <a:lastCol>
      <a:tcStyle>
        <a:tcBdr/>
      </a:tcStyle>
    </a:lastCol>
    <a:firstCol>
      <a:tcStyle>
        <a:tcBdr/>
      </a:tcStyle>
    </a:firstCol>
    <a:lastRow>
      <a:tcStyle>
        <a:tcBdr/>
      </a:tcStyle>
    </a:lastRow>
    <a:firstRow>
      <a:tcStyle>
        <a:tcBdr/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7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0F48D12-1C15-4282-05E3-B52F61751DB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BF048-5B9C-6022-586B-D8CB47B8F28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7BF91-1F4C-FA1B-4962-6DE94F05F9DC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fr-FR" sz="1400" b="0" i="0" u="none" strike="noStrike" kern="1200" cap="none">
              <a:ln>
                <a:noFill/>
              </a:ln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2EE12-A7B2-D1F4-B37C-57BB507C2DBA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1F7A99A2-18D9-45BA-9787-5BB2184A324A}" type="slidenum">
              <a:t>‹#›</a:t>
            </a:fld>
            <a:endParaRPr lang="fr-FR" sz="1400" b="0" i="0" u="none" strike="noStrike" kern="1200" cap="none">
              <a:ln>
                <a:noFill/>
              </a:ln>
              <a:latin typeface="Source Sans Pro" pitchFamily="34"/>
              <a:ea typeface="Segoe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52811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418D23-6C35-556B-3B2E-C62ED5103D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0756B1-52C6-E1A9-4E35-E46CCF6CF46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71A8725-DE77-2DC8-42DF-6EF172E718D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fr-FR" sz="14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D9C13-0CAB-4C04-0A1F-E5D333E7EC6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fr-FR" sz="14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2B464-7C56-C90B-FBB9-7B40E68B87E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fr-FR" sz="14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65C6-657B-96A9-6634-71D41F28C8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fr-FR" sz="14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fld id="{72FFD3D8-7E39-4CB5-88B4-B024FEA2356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5084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fr-FR" sz="2000" b="0" i="0" u="none" strike="noStrike" kern="1200" cap="none">
        <a:ln>
          <a:noFill/>
        </a:ln>
        <a:latin typeface="Source Sans Pro" pitchFamily="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75C58-698B-C324-A9B9-20B1414906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38DC0-0094-4FCD-AC31-DEB323A98144}" type="slidenum">
              <a:t>1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6290D2-DE12-A898-8A8F-F0E52CC6D15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DC8FA9-ED23-F95C-33FE-7647D626B8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 sz="281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12315-47A1-576E-8B49-578E7643A78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C5203A5-3843-437F-BAE6-0CCC8CCAFA75}" type="slidenum">
              <a:t>10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BF7B0-E8EC-2604-BDC4-34F9C3698A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6D40C-8DB8-D03B-3719-401ED3198C9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78F16-C07B-04FD-DB14-6B073C1FCA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F67E0EE-B6F4-44B2-97EF-8811BF5BC1A6}" type="slidenum">
              <a:t>11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A07DD8-153E-1115-0737-FE6BC7DB38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DF924-B718-50D7-D517-753D987148C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1701E-6B2B-9D14-BB33-78FE5F653F3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03F240-46E9-4DD5-B3FD-DDD1D781E9BB}" type="slidenum">
              <a:t>12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54DBF-17C4-6D7A-74B8-6E3D090416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CE46CD-72FB-75AD-A2BB-FCD10B7B61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13E03-6959-F431-E5D4-0E2E5915625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D408372-2A42-4044-A6BB-530B7A58812D}" type="slidenum">
              <a:t>13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1FD7D8-0F64-704B-12FD-A7ACA066F9E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CF86E2-9E3B-050C-7E95-F5FB064A72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4CF91-95A4-801E-032D-8CDE54F1E50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EB3C29B-2E89-4F09-8B17-50B4041BD237}" type="slidenum">
              <a:t>14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84D75F-C56A-BC82-1850-FE4908BDB0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0A6EDE-2F8E-16E3-AE0A-B8D427CDF1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79339-0E4E-1A49-09F4-398232E184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E99268C-4675-4193-9464-1619FA71CCEF}" type="slidenum">
              <a:t>15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12B9AE-A06D-2D84-2EE2-757EA3A9E32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76BA9-51A5-FCB0-C670-C57F235CE3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8A15E-D86E-B284-E2CE-F8BDBCC23DC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6BBA2DD-427D-445C-A788-2BC9D3487253}" type="slidenum">
              <a:t>16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F600A6-E322-27BC-A42B-E492ED9676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C138FA-AEEE-5155-ACA8-3668DE23B1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D3189-8B4E-D255-2BEF-181DD2F330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80706F8-90ED-413C-BB8B-680763F876C7}" type="slidenum">
              <a:t>17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CEC94-421B-717A-94FC-00E9CD5BDBB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45CED8-72E5-A422-2F0A-BD74FE1E9C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ADF9F-8E0C-47C0-00AE-B72E068200F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3891B92-451D-4FEE-887D-42EA77B2438B}" type="slidenum">
              <a:t>18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49DF1-1743-C832-6418-F1DB9964D45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7D1AD1-F6E4-D682-1488-D3967A482D3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A8EBA-2B3A-0A29-8799-B55DB617CC0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1FDD88B-AE7B-4276-8052-B3F4A6DEC4A1}" type="slidenum">
              <a:t>19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C1A5B8-7BF6-8EB1-6DE8-7457516ECA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27153-EF1C-F406-1E49-2006FFB016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9C7A-731D-0B96-2E45-2364EA8D37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112A203-8326-42F9-9E70-1D9F911C7534}" type="slidenum">
              <a:t>2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6FA0E-8BF2-CF15-34BC-F9AFD73AA16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7EA22A-31F2-E44F-16A8-AB6864034C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07D17-A9EC-B6D7-1E55-9EBCECEFBF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1CE1BB0-F517-40F0-B164-353D6B61416E}" type="slidenum">
              <a:t>20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5DC304-F4A4-4DCD-1BB7-80195CB52B1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EB6682-C973-E700-B94B-78C7D9A313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11BB3-F384-0327-7CEE-44702AFF533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A23A98F-7AF0-4BF8-ACB4-E22004F038D2}" type="slidenum">
              <a:t>21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42C91-EC9D-CCA3-B1FF-BBCA0F74BA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77367-FEDB-B517-BD25-3DC7BB48EC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3AB9B-8CF7-D094-7B0C-F8BE48434C0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67E490F-E31F-48A1-BD29-8D950B5C77CF}" type="slidenum">
              <a:t>22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6C1603-206B-DFED-8C59-B2C98F6CB2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59269F-69B6-8C81-99D6-FD06C6BCDD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00975-FF5F-39DC-2E38-FCF51F3D91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343A0D6-2F58-4CED-9E07-0AF1F648A5D9}" type="slidenum">
              <a:t>23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AD9A56-3DE6-D5EE-35E4-0A752817C3F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CFA778-960A-074F-7A77-370DEAB1FEF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726BD-C411-89CD-08FE-88FD9866CCE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BDB34E2-4FCC-4C38-9205-19E4F2927BEF}" type="slidenum">
              <a:t>24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9A788E-2C4B-D411-EE0D-8D5AA3F5AC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DB9114-201D-0B4C-504C-4DB0E1C8A2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28D4C-3617-4CEB-A3ED-1E76A4168B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CDE13B-CEF9-46F0-9D2E-C6FAA545BFE9}" type="slidenum">
              <a:t>25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19B27B-A843-60E7-4AD3-8BA554BBC10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167BD0-0D04-41AE-172C-D725B3C241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D88E6-7AB8-E83D-383E-E84B0721A67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7930A26-5638-45C2-8C6F-3985524756D0}" type="slidenum">
              <a:t>26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EB1F8D-7898-3EC3-C4D4-E373622FEA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18524-4B5F-755E-950F-18FF11A71E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F66BF-B747-9DD4-A997-DEF1E84C7B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53529F3-EBF1-408B-AF15-BA56A9416C02}" type="slidenum">
              <a:t>27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2C9D3E-FF6A-C79F-B914-A6B6267FA9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1589E9-8951-6436-0269-16D8B67E0F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AF172-06CD-39BD-7365-058E050023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EEDF2E-94A7-47A0-A9FE-E96550BBA349}" type="slidenum">
              <a:t>28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D3959-75B8-37FE-F8EF-FFA16D0AAD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7B9095-B52E-212A-2716-522273E12A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485D0-C098-9554-E2DA-1D19052C23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36D2344-B148-4A90-A1A1-D482F0C7CC58}" type="slidenum">
              <a:t>29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ABC9A6-0675-09B7-D1E1-4CC9C1E8EF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E4136-2BED-A034-6165-2097FE0C35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83112-1AAD-FA12-D298-750635C8728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3D02E72-3BA4-477A-8FD9-188A01EC45BB}" type="slidenum">
              <a:t>3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8424FC-A151-8507-07FB-EB6B802B2D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3F9215-9576-AA9C-B343-5B0BF3C2F2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0E510-2140-BDC9-D0BD-EC53563A112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266FFEE-8876-4B11-A5EC-1D4F629DAEBB}" type="slidenum">
              <a:t>30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0BA401-98F9-7799-FABF-0656D2A800D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DDE5F0-6BB9-6EB3-AA85-8F4E1E0EC49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F195F-458E-6F23-C86F-423ECCCFAF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77D0826-45CF-41AF-80F2-C4A91CF4B334}" type="slidenum">
              <a:t>31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A1034B-618F-F8BA-D6D2-89FC5B388C0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CDFA2D-402D-98DF-FAC5-83D30144E4E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2242D-AF4A-A4AD-7615-29CBD16DFA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BB7BD12-D6D4-4CA0-A65A-2C9B2298102E}" type="slidenum">
              <a:t>32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D1D441-63D2-4385-69E7-EEAAB818619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5D9DD3-BCF2-9330-038C-E83C441548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B5963-EBB3-3255-41CE-F7FEF3666B4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6B7E21B-80D5-4F65-A92B-46FC9686A4A8}" type="slidenum">
              <a:t>33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B95E72-A610-7A39-0C79-1F80CFB3C5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2F3A8-82E5-EB47-1361-E12238CE41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7D931-C135-F31D-6D65-C530A89EE2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E84B44-E47C-4783-80F4-C935E462AF79}" type="slidenum">
              <a:t>34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7A5FFD-14D8-4A75-8586-6C2D9EECC4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397B81-95E4-1A5F-C88A-84F57BA16F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801FA-068A-4BD6-2DB4-80285389A15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87EA18-B5EC-4FE5-8035-76485D2F952D}" type="slidenum">
              <a:t>35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1B8AA7-FDDB-477E-896C-0335877F98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244E7-41D8-3652-DED0-26799C9E71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C2EF3-A907-93B4-157F-2E596FA95C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895F3B6-6431-4DE3-8F51-566093347DD8}" type="slidenum">
              <a:t>36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FD4AA6-DBBD-BC3C-B967-851DB1D15A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09B86E-147B-4C62-9238-1944E99D83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DAA02-BD57-7DED-8E26-86C08DD8FA3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FF92E27-B154-4DAF-91F3-127ADBAF1D9A}" type="slidenum">
              <a:t>37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3A8B5B-825D-0B53-850C-1FA452221E1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8A3B19-8281-4E7E-1251-4075347B1A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35AD4-4D93-32AC-84FD-BE57A646C89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66A8D50-6F41-48B7-8AA1-1265138B32FA}" type="slidenum">
              <a:t>38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66E0A5-7BA8-77DB-CE6A-B01C891C97D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491CC6-9DED-6EA7-6502-F328C19C38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95AE1-6774-5204-69AE-BADBA43245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A0B61E7-1A01-457F-BF83-F57E39B24218}" type="slidenum">
              <a:t>39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B180AA-5938-798B-06AB-7460077A6D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D7B29B-8299-3B79-D975-CBF24C00CE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2A6D2-8DA0-72DE-5740-F077038DA3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A75EF9-9C41-438C-A93F-E0B6DB4C455C}" type="slidenum">
              <a:t>4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A20EFE-BE71-4A37-F8E7-BC2E13BCFF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88121-4BED-13D4-8004-D85594BF1A0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25245-5D34-C495-0A85-0F549CD02E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10D560F-7582-4182-A6AC-5903E752C00D}" type="slidenum">
              <a:t>40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24993F-4CEE-2CEA-C8D3-86E14FDAAF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2B127-793E-F4E4-B971-40C72956EF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BAD44-110C-5F66-D4E2-F413427DA4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EAF2B99-15D8-4374-A308-DF9BCDCE5B3A}" type="slidenum">
              <a:t>41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992DA-5745-8AAB-0EB4-1B21A107DA4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557DB-1FE0-419B-6082-75BEAF2C2D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E368E-77B5-BB44-7858-F2CAD5DAA6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E4859A0-7ED8-431C-B68C-354E8EF7A8B0}" type="slidenum">
              <a:t>42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D4FC84-9DCB-2857-AD5C-32D9BAE3A6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5FA406-C533-E7E7-FD9F-2CBEC9B638E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0FCCA-6A31-67C5-F3A1-7D6CF0D1D5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430D26-9F5D-4C7F-A2C4-19C138D7A464}" type="slidenum">
              <a:t>43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AEE033-D01C-347B-3055-C9243BF9B5F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566C3E-73D3-AEFB-2D6C-BAAEE759DE7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46972-1E7C-7BE1-046F-4DE359F9D25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9AA03FF-D2F9-4118-8D13-E933E8F4C68C}" type="slidenum">
              <a:t>44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A533B-3078-1ACA-1C97-68E41FBCAF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774B2-CD25-89AE-3272-BEA1C3A0AD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FB0EB-B20E-1B2B-65D3-F631E3BB6E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27E1416-7CFA-42BE-BD4D-976469187B4F}" type="slidenum">
              <a:t>45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173280-47B2-C78D-DB7C-3F6794E319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0B7D38-9063-CB69-541A-FE260AD8D1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57665-C2F2-2AFD-C0CB-EF7A94FF437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B8E3AE5-72CD-4116-94F2-9024E13C96F5}" type="slidenum">
              <a:t>5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65C26C-F34C-9CF2-3E64-8F03437875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216C03-D486-F77A-ED2A-EA097CBD16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292F1-A1D0-6AFA-5CB0-3269814AFF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336D29-772A-4FC9-A0FE-EA6362BCA276}" type="slidenum">
              <a:t>6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CE7ED-7682-6703-F7E4-9E0126018B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AC005-1101-569E-13EC-10405755C7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EF980-0EB3-062F-023A-572BB7E2878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1EE5310-0E04-4496-96FB-41A5C8784B7B}" type="slidenum">
              <a:t>7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5643F0-A925-05E8-091A-A221EEAC3F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DFE4A-69F4-88E7-426B-F623B5E7A9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1A110-11B4-7F8C-B9A8-64FC88CD729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52E3974-D964-4CB1-8164-3F8960333314}" type="slidenum">
              <a:t>8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DB1AB-457A-4CE5-A032-BD73E1F45D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AAA83B-C75E-F352-4BF5-96826DA2EB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BEA57-B8C4-F77D-3F31-1392233E83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B58D82A-657D-4C2E-BBC7-D0F83849027F}" type="slidenum">
              <a:t>9</a:t>
            </a:fld>
            <a:endParaRPr lang="fr-F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63B4A-2CC3-27F1-DA31-923738D782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0FE209-77FE-8031-611B-2DA5440208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2CFB8-E956-FCB1-E322-71B77790E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8C019-073E-C11F-11F0-AD892473A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40AD7-06A5-65E1-7331-C781D80A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18A09-2D94-D9CE-6EE2-EE3D61CA5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B3FA6-30E2-73DC-F149-26C00A1FA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CD59293-E613-4EC9-8399-5B4199600D19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7A15-6594-C252-5209-5EAEBB56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C7A13-0F1F-B2EC-E9C1-392A14A77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54670-9196-C6CE-BEBC-1D1B9DD4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3DDE7-456E-C382-85E9-3722641E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283BC-2189-96D2-7943-E618C4A1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819F05-E166-4BDE-895A-7369543340E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5307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A360EB-AD22-0CD5-8BAA-34044112BB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80288" y="360363"/>
            <a:ext cx="2339975" cy="6299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7491D2-A191-65E9-5B7A-A9EF08354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0363" y="360363"/>
            <a:ext cx="6867525" cy="629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BD812-7E5C-E947-3F38-A4A72F142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FF392-6B4D-EFEF-CB13-334FBED74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6C9FD-CF7F-4A1D-BB0F-7DFD4F66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ECF856-5530-47A8-BFCA-07816BAFC2B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824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8DEB-F2B5-624D-5992-E70D9C06A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0866C2-A51D-D4AD-8301-F09478EF6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D89C0-CF38-B589-51C8-378386512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B76BA-FC39-D0A7-E6F7-9A7410F84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C6B0B-011F-933A-BDA8-83D46893B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EE19581-7EE4-4EA7-9D04-D078D66B294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144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D791-DA9C-338B-A6B9-59D6FBD5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0E4CD-277F-C954-81A5-2A07E3B97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34AF7-DD93-EEA8-922E-1CA7553C0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1AD95-0218-2506-C2FD-01B22132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8DD2A-F9E7-6D7F-80B4-287BA6A1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83A23C-AC15-4729-8F46-C578AC9FA29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055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6B19-81E7-56E8-BD22-5CAC75D9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4114-669B-A4E3-44BD-6D63B476C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29A75-FFF2-A049-AD20-E8BEF9E3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4EAB0-89E5-D0BE-8381-8834E2E5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1F149-D12B-6FDC-99B9-C53F4273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1799DE-C50C-4D65-BC12-E9B990B706D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840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EEE8B-A1E5-DDFD-7C1F-FCF3CE9B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A8B0B-0B9A-E6E2-9309-7CD3B695B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750" y="4679950"/>
            <a:ext cx="4513263" cy="2519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4B731-7B43-FC83-685D-B0E6E00BA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5413" y="4679950"/>
            <a:ext cx="4514850" cy="2519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FFCDC-AF41-B9BD-B6EA-59BB66754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2A808-A222-2958-4EE9-375B387F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50E52-54DE-45E9-F39C-19DF28A8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9076E1-3A49-4F08-8E58-A9AD7FF0B13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7334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54A8B-6055-A3B8-8BFD-828A986C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32EA8-439C-149B-163C-0DC858F7B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60F69-17A0-5D54-0673-B7C3192D4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DDB2E-95C8-445A-4EF5-DE9CCE6D9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BFC2E-92B9-0940-7EC7-4B3B6A7EF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6A759E-359C-FEBA-0874-DA0EA6F76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3F1A9-11A3-F8B9-0A4A-C00F9E877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379D0B-BCF6-542C-847C-8CAA9E77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91E783-D050-4EA2-855D-ACB413933F4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250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A17A-CFCE-978C-A6B7-E56D1C12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9E5FC6-22AB-A872-ECC5-17E920C6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2B7776-C420-1081-4FE9-5C482203D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3A495-1148-2A99-A187-E5D0710D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CE7CCD-B9F2-4B88-AF7A-F8277504861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9114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A52B0-F5D6-9BE4-72CC-B94E7CC5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1C779E-ED78-AB9E-75B6-8312FFECB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1628C-E83C-C3E3-C26A-EBAD4EED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E2DFB5-3DAA-443B-90E8-6D6DC109C35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17520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6897D-ADCE-BE2E-4DA7-340CE1D5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AE014-BCD3-B038-37EF-9ED879DB9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7C94E-41BB-1C4B-7A56-81E1F56998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56D85-8E84-C207-97B0-69128E5DE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03234-DD2E-5A0B-2AC6-7A1A40674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A6F54-FCA3-5580-EACA-3B5E49A5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C70E4D5-DF64-46CB-9790-A04566CB3997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1254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B3782-4D51-4B1A-5127-E3EF1B21E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01DDC-9A18-011C-E868-A8572D024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1D25-08C0-EEB5-FB5B-8CE9669BA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3AD7C-146C-E5E7-A691-788CB513D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A6303-54DF-A04B-C8A0-824749B11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0D0AD2-1D85-4D92-80A8-A4B2956451FE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9875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3A38-1F38-4C16-D163-2634DEE30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0B2454-4D77-394D-2632-6CB74942A4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E70B3-597B-6AA2-4EEA-889227B62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4B209-AC7F-01C5-CAB5-89C1470F1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FE3EB-8D44-AA4C-7539-4477C194B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F18DB5-D075-9043-DB33-638D3D58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5BB524-8BAD-443F-84F0-29B942F905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7933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912B2-94E4-E40F-8ED4-35C35551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88F7F3-C694-4DB1-660C-8B3A39A8A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B46F7-F752-F277-1B27-1E0CBC502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BF8DB-E126-EA80-8B6E-A800A4151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3029D-E654-4CB5-43AA-B20B5EA5A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31A706-BCDD-4754-BA18-6CBC3C50AB5D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0428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BC930A-BB99-7F21-5864-BD38BDC843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80288" y="3330575"/>
            <a:ext cx="2339975" cy="38687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D449B-2C5A-6C2A-870F-43D03864A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0363" y="3330575"/>
            <a:ext cx="6867525" cy="38687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CE26E-1A5C-9619-515A-3B114E604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C129A-0599-5CF7-3642-369E89A8E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F285-2C18-28CA-D593-3541E7869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6438AC-D63C-42D5-9DC8-A903249CB79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961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D4777-3C18-4C88-2BEB-1D6EC623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2CE7C-D256-9F52-FD83-C0C6B4C29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06CF6-3B6D-D9DA-DE4C-4CAF0ADA3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FC7E5-1743-41DD-C65C-E9A53F00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F87F8-95D6-EF1B-6DB0-2CA1F688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FD3D1F-BAF2-46D2-AEE3-F43E7F6FA269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405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FA19-CA88-875C-FEB6-2669E6CD8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45AA-96FA-8C70-6E80-20461567E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3" y="1979613"/>
            <a:ext cx="4513262" cy="4679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F0E01-74BA-ADD6-B4E5-ADB39C131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6025" y="1979613"/>
            <a:ext cx="4513263" cy="4679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CF1CC-AA6B-6337-4D34-D839420B7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9105E-6A1C-6EE2-E360-4D415A547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92377-4BC7-2444-5BE1-6FA16411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24ADE1-CF94-4ECF-BC9D-AAE2B860C39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784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A3E1-A55A-29E3-4FB0-1A3F061E8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4ED31-DEF5-2170-7DD0-7E551CCE6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21064-C095-BAD3-3550-D71C79180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65BE41-B3B8-7EB4-C11E-5EFE474A12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7EB7B5-987C-4157-4FD7-9CF9485032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AAD684-0438-6CCB-D94A-EC292FF41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979285-D5DD-E737-479B-0D56E9622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168113-55CA-AEF2-F1D8-9EE34CD1E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47684B-910E-410E-82B0-202A3AA42ACE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050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43745-161D-39A0-B58A-89E7F476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5B35D6-66DD-88BE-3703-325F3C6B2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20FFE6-1D44-4427-9BF9-C177CF8A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33A70-53F6-871E-DE79-0EAA5D86B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22429BE-8CDE-4481-B32E-D63E3EE7420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06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8445B-7A96-7990-91E2-CE916117F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0FBC3A-62F4-F9BC-0761-EC790C3D6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1F901-E88D-B092-DD5D-03E142BAE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6D4935-1AC9-471A-A306-996C8AF4E497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71724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80FB-3CCE-E01F-A91C-C331D906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D95DE-0992-613E-7DC1-DBDC49642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D229F-1470-59FB-340B-1CA92C749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71FD7-0712-2D97-3075-7EEF707E9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80E45-B9F3-3C9D-0067-2EA03E3B2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1C723-D4D6-AE0F-2C30-175281BA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3F7555-D747-4CB4-9858-B0A1D4C7501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8773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AFEB1-6D05-16E6-2DD7-4C62E3867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E22E3F-60D7-E175-A4E8-08BB00103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B8F3B-1952-965D-AB59-4BF167561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8E553-3148-B08A-B517-BCCD1E958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F6E11-7AF0-62B9-7DB6-618C8C1F3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60301-86C1-2CDF-5E7B-A4F6A68AA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6734AD-D13D-45AD-902E-290898F3A73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8859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0969391-1146-2452-5F8C-75A2E8FD11D0}"/>
              </a:ext>
            </a:extLst>
          </p:cNvPr>
          <p:cNvSpPr/>
          <p:nvPr/>
        </p:nvSpPr>
        <p:spPr>
          <a:xfrm>
            <a:off x="0" y="180000"/>
            <a:ext cx="9720000" cy="12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74C3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fr-FR" sz="1800" b="1" kern="1200">
              <a:solidFill>
                <a:srgbClr val="FFFFFF"/>
              </a:solidFill>
              <a:latin typeface="Source Sans Pro Black" pitchFamily="34"/>
              <a:ea typeface="Segoe UI" pitchFamily="2"/>
              <a:cs typeface="Tahoma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B3C3566-BECC-40BE-2B34-020773D86960}"/>
              </a:ext>
            </a:extLst>
          </p:cNvPr>
          <p:cNvSpPr/>
          <p:nvPr/>
        </p:nvSpPr>
        <p:spPr>
          <a:xfrm>
            <a:off x="7560000" y="6840000"/>
            <a:ext cx="252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74C3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fr-FR" sz="1800" b="1" kern="1200">
              <a:solidFill>
                <a:srgbClr val="FFFFFF"/>
              </a:solidFill>
              <a:latin typeface="Source Sans Pro Black" pitchFamily="34"/>
              <a:ea typeface="Segoe UI" pitchFamily="2"/>
              <a:cs typeface="Tahoma" pitchFamily="2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CB81E57-4A42-1165-A1BD-F55A8F76D4B1}"/>
              </a:ext>
            </a:extLst>
          </p:cNvPr>
          <p:cNvSpPr/>
          <p:nvPr/>
        </p:nvSpPr>
        <p:spPr>
          <a:xfrm>
            <a:off x="900000" y="6840000"/>
            <a:ext cx="64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BDC3C7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fr-FR" sz="1800" b="1" kern="1200">
              <a:solidFill>
                <a:srgbClr val="FFFFFF"/>
              </a:solidFill>
              <a:latin typeface="Source Sans Pro Black" pitchFamily="34"/>
              <a:ea typeface="Segoe UI" pitchFamily="2"/>
              <a:cs typeface="Tahoma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540E2DC-C936-7B44-51E3-EC8D0BB9ECE0}"/>
              </a:ext>
            </a:extLst>
          </p:cNvPr>
          <p:cNvSpPr/>
          <p:nvPr/>
        </p:nvSpPr>
        <p:spPr>
          <a:xfrm>
            <a:off x="180000" y="6840000"/>
            <a:ext cx="54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fr-FR" sz="1800" b="1" kern="1200">
              <a:solidFill>
                <a:srgbClr val="FFFFFF"/>
              </a:solidFill>
              <a:latin typeface="Source Sans Pro Black" pitchFamily="34"/>
              <a:ea typeface="Segoe UI" pitchFamily="2"/>
              <a:cs typeface="Tahoma" pitchFamily="2"/>
            </a:endParaRPr>
          </a:p>
        </p:txBody>
      </p:sp>
      <p:sp>
        <p:nvSpPr>
          <p:cNvPr id="6" name="Title Placeholder 5">
            <a:extLst>
              <a:ext uri="{FF2B5EF4-FFF2-40B4-BE49-F238E27FC236}">
                <a16:creationId xmlns:a16="http://schemas.microsoft.com/office/drawing/2014/main" id="{33370E79-9E07-C573-6141-0002466A6B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/>
          <a:p>
            <a:endParaRPr lang="fr-F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7F6A39-446E-16BF-7E32-F81BA4939F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5644F6-546D-7963-00F1-F83EA63D5A8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560000" y="6840000"/>
            <a:ext cx="2340000" cy="5216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lvl="0" algn="r" hangingPunct="0">
              <a:buNone/>
              <a:tabLst/>
              <a:defRPr lang="fr-FR" sz="18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1AC2ABC-81F1-27A2-1D87-36BBCBF224B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lvl="0" algn="ctr" hangingPunct="0">
              <a:buNone/>
              <a:tabLst/>
              <a:defRPr lang="fr-FR" sz="18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55D36D9-1DFC-56A7-E40D-BE7E3023071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0000" y="6840000"/>
            <a:ext cx="540000" cy="540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>
            <a:lvl1pPr lvl="0" algn="ctr" hangingPunct="0">
              <a:buNone/>
              <a:tabLst/>
              <a:defRPr lang="fr-FR" sz="1800" b="1" kern="1200">
                <a:solidFill>
                  <a:srgbClr val="FFFFFF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fld id="{90D2EA3C-338D-467D-97FE-41D29EDA623B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1">
        <a:tabLst/>
        <a:defRPr lang="fr-FR" sz="3200" b="1" i="0" u="none" strike="noStrike" kern="1200" cap="none">
          <a:ln>
            <a:noFill/>
          </a:ln>
          <a:solidFill>
            <a:srgbClr val="FFFFFF"/>
          </a:solidFill>
          <a:latin typeface="Source Sans Pro Black" pitchFamily="34"/>
        </a:defRPr>
      </a:lvl1pPr>
    </p:titleStyle>
    <p:bodyStyle>
      <a:lvl1pPr marL="0" marR="0" indent="0" hangingPunct="1">
        <a:spcBef>
          <a:spcPts val="0"/>
        </a:spcBef>
        <a:spcAft>
          <a:spcPts val="1142"/>
        </a:spcAft>
        <a:tabLst/>
        <a:defRPr lang="fr-FR" sz="2600" b="1" i="0" u="none" strike="noStrike" kern="1200" cap="none">
          <a:ln>
            <a:noFill/>
          </a:ln>
          <a:solidFill>
            <a:srgbClr val="1C1C1C"/>
          </a:solidFill>
          <a:latin typeface="Source Sans Pro Semi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309FDD9-7BD9-7588-3180-AAF53578245B}"/>
              </a:ext>
            </a:extLst>
          </p:cNvPr>
          <p:cNvSpPr/>
          <p:nvPr/>
        </p:nvSpPr>
        <p:spPr>
          <a:xfrm>
            <a:off x="0" y="3150000"/>
            <a:ext cx="9720000" cy="12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74C3C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6748BBAE-5C7C-2F3F-E25C-5B2998AA2F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00" y="333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/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5651B-27D9-4AF5-EC95-98521A4D75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0000" y="4680000"/>
            <a:ext cx="9180000" cy="25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02FA7-066F-03EF-1A3D-3B5587F56B5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560000" y="6840000"/>
            <a:ext cx="2340000" cy="5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lvl="0" algn="l" hangingPunct="0">
              <a:buNone/>
              <a:tabLst/>
              <a:defRPr lang="fr-FR" sz="1800" b="1" kern="1200">
                <a:solidFill>
                  <a:srgbClr val="E74C3C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E110F-A8E9-0F12-8208-268CCDA315E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lvl="0" algn="ctr" hangingPunct="0">
              <a:buNone/>
              <a:tabLst/>
              <a:defRPr lang="fr-FR" sz="1800" b="1" kern="1200">
                <a:solidFill>
                  <a:srgbClr val="E74C3C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57960-B5EE-6423-9B6D-203EA402B26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0000" y="6840000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fr-FR" sz="1800" b="1" kern="1200">
                <a:solidFill>
                  <a:srgbClr val="E74C3C"/>
                </a:solidFill>
                <a:latin typeface="Source Sans Pro Black" pitchFamily="34"/>
                <a:ea typeface="Segoe UI" pitchFamily="2"/>
                <a:cs typeface="Tahoma" pitchFamily="2"/>
              </a:defRPr>
            </a:lvl1pPr>
          </a:lstStyle>
          <a:p>
            <a:pPr lvl="0"/>
            <a:fld id="{7B3B3648-C455-4DE2-807B-A881F3260F82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hangingPunct="1">
        <a:tabLst/>
        <a:defRPr lang="fr-FR" sz="3200" b="1" i="0" u="none" strike="noStrike" kern="1200" cap="none">
          <a:ln>
            <a:noFill/>
          </a:ln>
          <a:solidFill>
            <a:srgbClr val="FFFFFF"/>
          </a:solidFill>
          <a:latin typeface="Source Sans Pro Black" pitchFamily="34"/>
        </a:defRPr>
      </a:lvl1pPr>
    </p:titleStyle>
    <p:bodyStyle>
      <a:lvl1pPr marL="0" marR="0" indent="0" hangingPunct="1">
        <a:spcBef>
          <a:spcPts val="0"/>
        </a:spcBef>
        <a:spcAft>
          <a:spcPts val="1142"/>
        </a:spcAft>
        <a:tabLst/>
        <a:defRPr lang="fr-FR" sz="2600" b="1" i="0" u="none" strike="noStrike" kern="1200" cap="none">
          <a:ln>
            <a:noFill/>
          </a:ln>
          <a:solidFill>
            <a:srgbClr val="1C1C1C"/>
          </a:solidFill>
          <a:latin typeface="Source Sans Pro Semi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LoRaWAN" TargetMode="External"/><Relationship Id="rId3" Type="http://schemas.openxmlformats.org/officeDocument/2006/relationships/hyperlink" Target="https://www.st.com/" TargetMode="External"/><Relationship Id="rId7" Type="http://schemas.openxmlformats.org/officeDocument/2006/relationships/hyperlink" Target="https://lora-alliance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hethingsnetwork.org/" TargetMode="External"/><Relationship Id="rId5" Type="http://schemas.openxmlformats.org/officeDocument/2006/relationships/hyperlink" Target="https://mydevices.com/" TargetMode="External"/><Relationship Id="rId10" Type="http://schemas.openxmlformats.org/officeDocument/2006/relationships/hyperlink" Target="https://www.mobilefish.com/developer/lorawan/lorawan_quickguide_tutorial.html" TargetMode="External"/><Relationship Id="rId4" Type="http://schemas.openxmlformats.org/officeDocument/2006/relationships/hyperlink" Target="https://www.multitech.com/" TargetMode="External"/><Relationship Id="rId9" Type="http://schemas.openxmlformats.org/officeDocument/2006/relationships/hyperlink" Target="https://www.semtech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hyperlink" Target="https://os.mbed.com/teams/mbed-os-examples/code/mbed-os-example-lorawan/" TargetMode="Externa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DB756-0600-900A-E0F6-3EF2A39A1E6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Présentation et mise en œuvre LoRa et LoRaWan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AD2B2B-564E-66DF-16BC-473851DF55E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anchor="t" anchorCtr="0">
            <a:noAutofit/>
          </a:bodyPr>
          <a:lstStyle/>
          <a:p>
            <a:pPr lvl="0" algn="l"/>
            <a:endParaRPr lang="fr-FR" sz="2200" b="0">
              <a:latin typeface="Source Sans Pro Light" pitchFamily="34"/>
              <a:cs typeface="Tahoma" pitchFamily="2"/>
            </a:endParaRPr>
          </a:p>
          <a:p>
            <a:pPr lvl="0" algn="l"/>
            <a:endParaRPr lang="fr-FR" sz="2200" b="0">
              <a:latin typeface="Source Sans Pro Light" pitchFamily="34"/>
              <a:cs typeface="Tahoma" pitchFamily="2"/>
            </a:endParaRPr>
          </a:p>
          <a:p>
            <a:pPr lvl="0" algn="l"/>
            <a:endParaRPr lang="fr-FR" sz="2200" b="0">
              <a:latin typeface="Source Sans Pro Light" pitchFamily="34"/>
              <a:cs typeface="Tahoma" pitchFamily="2"/>
            </a:endParaRPr>
          </a:p>
          <a:p>
            <a:pPr lvl="0" algn="l"/>
            <a:endParaRPr lang="fr-FR" sz="2200" b="0">
              <a:latin typeface="Source Sans Pro Light" pitchFamily="34"/>
              <a:cs typeface="Tahoma" pitchFamily="2"/>
            </a:endParaRPr>
          </a:p>
          <a:p>
            <a:pPr lvl="0" algn="l"/>
            <a:endParaRPr lang="fr-FR" sz="2200" b="0">
              <a:latin typeface="Source Sans Pro Light" pitchFamily="34"/>
              <a:cs typeface="Tahoma" pitchFamily="2"/>
            </a:endParaRPr>
          </a:p>
          <a:p>
            <a:pPr lvl="0" algn="l"/>
            <a:r>
              <a:rPr lang="fr-FR" sz="2200" b="0">
                <a:latin typeface="Source Sans Pro Light" pitchFamily="34"/>
                <a:cs typeface="Tahoma" pitchFamily="2"/>
              </a:rPr>
              <a:t>Christian Dupaty</a:t>
            </a:r>
          </a:p>
          <a:p>
            <a:pPr lvl="0" algn="l"/>
            <a:r>
              <a:rPr lang="fr-FR" sz="2200" b="0">
                <a:latin typeface="Source Sans Pro Light" pitchFamily="34"/>
                <a:cs typeface="Tahoma" pitchFamily="2"/>
              </a:rPr>
              <a:t>Lycée Fourcade 13120 Gardanne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833ABA04-AD26-2668-5609-CC92C07275D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000" y="941399"/>
            <a:ext cx="4444560" cy="14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6D9F40FD-BE1D-3ADD-4EAD-4B93697E100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859360" y="251280"/>
            <a:ext cx="3428639" cy="241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83BB953-33B0-516D-05E2-57770D59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AA55A9-AADC-49C1-A1E8-84252B9CD47B}" type="slidenum">
              <a:t>10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2A917-7358-5C57-CBCF-FABC946A83F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Node – Gateway – Network Server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FF3936BC-7B19-6565-C359-FF606C45B3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1280" y="1619280"/>
            <a:ext cx="1404720" cy="140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6500F69F-597C-C7B1-0451-1596315BFC9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3680" y="4571279"/>
            <a:ext cx="3892320" cy="241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9CF0521B-A0AC-0D1B-28EB-E1306390077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14080" y="2953439"/>
            <a:ext cx="3301920" cy="143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6037936A-1A86-50D4-04E8-9817C9CA871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111640" y="3489839"/>
            <a:ext cx="1800360" cy="137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3DC7E5A8-789B-F79F-7910-D72B04C1D50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536000" y="1641599"/>
            <a:ext cx="5213160" cy="44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62BDDD09-491B-5318-8068-9619B3596746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3816000" y="1584000"/>
            <a:ext cx="2478240" cy="164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">
            <a:extLst>
              <a:ext uri="{FF2B5EF4-FFF2-40B4-BE49-F238E27FC236}">
                <a16:creationId xmlns:a16="http://schemas.microsoft.com/office/drawing/2014/main" id="{A6CF4A7D-4A10-D937-3637-CCCD96AE437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 t="23861"/>
          <a:stretch>
            <a:fillRect/>
          </a:stretch>
        </p:blipFill>
        <p:spPr>
          <a:xfrm>
            <a:off x="4248000" y="5219280"/>
            <a:ext cx="3403080" cy="1548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94185A5-20FE-3A32-931A-1135D3CC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68A112-59F6-46DA-B39E-D96900B1D524}" type="slidenum">
              <a:t>11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D74B0-6F16-EAA3-A7B3-FDB0A7AEB6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Reglementation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4FB975E5-92B7-8FD8-A940-8628A7DA69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8800" y="1506960"/>
            <a:ext cx="8737200" cy="23810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A0FFE-4B7D-2CDE-4512-C1A6E9088524}"/>
              </a:ext>
            </a:extLst>
          </p:cNvPr>
          <p:cNvSpPr txBox="1"/>
          <p:nvPr/>
        </p:nvSpPr>
        <p:spPr>
          <a:xfrm>
            <a:off x="503999" y="3960000"/>
            <a:ext cx="9360000" cy="2427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Le rapport cyclique ( Duty Cycle) correspond au temps d’émission par rapport au temps total entre deux émissions.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2600" b="0" i="0" u="none" strike="noStrike" kern="1200" cap="none">
              <a:ln>
                <a:noFill/>
              </a:ln>
              <a:latin typeface="Source Sans Pro" pitchFamily="34"/>
              <a:ea typeface="Segoe UI" pitchFamily="2"/>
              <a:cs typeface="Tahoma" pitchFamily="2"/>
            </a:endParaRP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En Europe il est compris en fonction des canaux radio entre 0,1 % et 1 %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2400" b="0" i="0" u="none" strike="noStrike" kern="1200" cap="none">
              <a:ln>
                <a:noFill/>
              </a:ln>
              <a:latin typeface="Source Sans Pro" pitchFamily="34"/>
              <a:ea typeface="Segoe UI" pitchFamily="2"/>
              <a:cs typeface="Tahoma" pitchFamily="2"/>
            </a:endParaRP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4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LoRa utilise la bande publique des 868MHz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9D5019B-1129-3543-FEBD-91A96DED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6B4C17-FE26-4902-A65A-A1D0D478CC4F}" type="slidenum">
              <a:t>12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FEA38-D87B-5A64-DBC4-2534F160A2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LoRa classe 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8768E-527B-1E57-7249-6F24CD9DF9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Un node peut transmettre un message</a:t>
            </a:r>
            <a:r>
              <a:rPr lang="fr-FR">
                <a:solidFill>
                  <a:srgbClr val="CE181E"/>
                </a:solidFill>
                <a:cs typeface="Tahoma" pitchFamily="2"/>
              </a:rPr>
              <a:t> n’importe quand</a:t>
            </a:r>
          </a:p>
          <a:p>
            <a:pPr lvl="0"/>
            <a:r>
              <a:rPr lang="fr-FR">
                <a:cs typeface="Tahoma" pitchFamily="2"/>
              </a:rPr>
              <a:t>Une réponse peut être transmise pas la passerelle après les temps t1 ou t2, généralement 1s et 2s.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A6A45986-86DB-FF51-FCAB-8C82401E70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9400" y="4302000"/>
            <a:ext cx="8832600" cy="174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81D5BC8-D3B8-430A-3AC0-F9810324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A1EE48-7CE3-4869-A860-2AB5DBF6E0A6}" type="slidenum">
              <a:t>13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DBD5F-5EA5-2A52-F1FB-65C168020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LoRa classe 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34572-31DD-B040-D8DC-97E63DF835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Même fonctionnalités que la classe A</a:t>
            </a:r>
          </a:p>
          <a:p>
            <a:pPr lvl="0"/>
            <a:r>
              <a:rPr lang="fr-FR">
                <a:cs typeface="Tahoma" pitchFamily="2"/>
              </a:rPr>
              <a:t>Le node peut recevoir plusieurs réponses.</a:t>
            </a:r>
          </a:p>
          <a:p>
            <a:pPr lvl="0"/>
            <a:r>
              <a:rPr lang="fr-FR">
                <a:solidFill>
                  <a:srgbClr val="CE181E"/>
                </a:solidFill>
                <a:cs typeface="Tahoma" pitchFamily="2"/>
              </a:rPr>
              <a:t>Le échanges commencent lorsque la passerelle transmet une balise (beacon)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FA70E3AD-810D-7137-83B0-318F92031F4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3920" y="4320000"/>
            <a:ext cx="9092880" cy="1993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9AA199E-52D1-2581-7666-584565AE9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9C8A03E-7291-448B-A8E6-D6433A4B5592}" type="slidenum">
              <a:t>14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FC682-2914-282A-F192-228DA77950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LoRa Classe 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50312-9AAD-B6D0-97E8-415C2EBA10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Même fonctionnalités que la classe A</a:t>
            </a:r>
          </a:p>
          <a:p>
            <a:pPr lvl="0"/>
            <a:r>
              <a:rPr lang="fr-FR">
                <a:cs typeface="Tahoma" pitchFamily="2"/>
              </a:rPr>
              <a:t>Le node écoute durant toute la période entre deux transmissions. </a:t>
            </a:r>
            <a:r>
              <a:rPr lang="fr-FR">
                <a:solidFill>
                  <a:srgbClr val="CE181E"/>
                </a:solidFill>
                <a:cs typeface="Tahoma" pitchFamily="2"/>
              </a:rPr>
              <a:t>Cela induit une plus grande consommation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3C25CE23-7EB6-12DB-F8BA-8A4933C325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2000" y="4443840"/>
            <a:ext cx="9016560" cy="146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FE0B1FF-2097-D3A6-486A-72550DB6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E16538E-A3DE-4F1C-BC72-A20B51127ED9}" type="slidenum">
              <a:t>15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05623-4FEF-9761-F727-30CF580A01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Concepts radio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032F6-2364-F574-5029-6262927A16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La portée et la qualité d’une liaison radio dépendent de très nombreux facteurs.</a:t>
            </a:r>
          </a:p>
          <a:p>
            <a:pPr lvl="0"/>
            <a:r>
              <a:rPr lang="fr-FR">
                <a:cs typeface="Tahoma" pitchFamily="2"/>
              </a:rPr>
              <a:t>En particulier</a:t>
            </a:r>
          </a:p>
          <a:p>
            <a:pPr lvl="0"/>
            <a:r>
              <a:rPr lang="fr-FR" sz="3200" b="0">
                <a:solidFill>
                  <a:srgbClr val="CE181E"/>
                </a:solidFill>
                <a:cs typeface="Tahoma" pitchFamily="2"/>
              </a:rPr>
              <a:t>Le RSSI</a:t>
            </a:r>
          </a:p>
          <a:p>
            <a:pPr lvl="0"/>
            <a:r>
              <a:rPr lang="fr-FR" sz="3200" b="0">
                <a:solidFill>
                  <a:srgbClr val="CE181E"/>
                </a:solidFill>
                <a:cs typeface="Tahoma" pitchFamily="2"/>
              </a:rPr>
              <a:t>Le SNR</a:t>
            </a:r>
          </a:p>
          <a:p>
            <a:pPr lvl="0"/>
            <a:r>
              <a:rPr lang="fr-FR" sz="3200" b="0">
                <a:solidFill>
                  <a:srgbClr val="CE181E"/>
                </a:solidFill>
                <a:cs typeface="Tahoma" pitchFamily="2"/>
              </a:rPr>
              <a:t>Le SF</a:t>
            </a:r>
          </a:p>
          <a:p>
            <a:pPr lvl="0"/>
            <a:r>
              <a:rPr lang="fr-FR" sz="3200" b="0">
                <a:solidFill>
                  <a:srgbClr val="CE181E"/>
                </a:solidFill>
                <a:cs typeface="Tahoma" pitchFamily="2"/>
              </a:rPr>
              <a:t>La BW</a:t>
            </a:r>
          </a:p>
          <a:p>
            <a:pPr lvl="0"/>
            <a:endParaRPr lang="fr-FR">
              <a:cs typeface="Tahoma" pitchFamily="2"/>
            </a:endParaRPr>
          </a:p>
          <a:p>
            <a:pPr lvl="0"/>
            <a:r>
              <a:rPr lang="fr-FR">
                <a:cs typeface="Tahoma" pitchFamily="2"/>
              </a:rPr>
              <a:t>Les diapositives suivantes rappellent ces notions</a:t>
            </a:r>
          </a:p>
          <a:p>
            <a:pPr lvl="0"/>
            <a:endParaRPr lang="fr-FR">
              <a:cs typeface="Tahoma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645F8025-6094-28A4-50AE-42996BB6AA3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28000" y="2664000"/>
            <a:ext cx="5328000" cy="299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920CBB6-A659-A255-3237-45C6E4C8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83A726-F132-403A-A0A7-94972FFFAE21}" type="slidenum">
              <a:t>16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BAE9E7-43D9-2EB8-197F-083C67ECD99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RSSI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411B3-5A65-1433-FE45-8FCB482F34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Received Signal Strength Indication (RSSI)</a:t>
            </a:r>
          </a:p>
          <a:p>
            <a:pPr lvl="0"/>
            <a:r>
              <a:rPr lang="fr-FR">
                <a:cs typeface="Tahoma" pitchFamily="2"/>
              </a:rPr>
              <a:t>Indication de l'intensité du signal reçu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C8EEF3AB-6470-689B-A0E4-7C3E342BFC6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4480" y="3671999"/>
            <a:ext cx="5771520" cy="23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C3F803-0083-169D-66E5-9079981F3D39}"/>
              </a:ext>
            </a:extLst>
          </p:cNvPr>
          <p:cNvSpPr txBox="1"/>
          <p:nvPr/>
        </p:nvSpPr>
        <p:spPr>
          <a:xfrm>
            <a:off x="6048000" y="3578759"/>
            <a:ext cx="3960000" cy="2397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Le RSSI est mesuré en dBm et est toujours négatif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Un RSSI de 0 correspond à une réception maximale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Source Sans Pro" pitchFamily="34"/>
              <a:ea typeface="Segoe UI" pitchFamily="2"/>
              <a:cs typeface="Tahoma" pitchFamily="2"/>
            </a:endParaRP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Sur LoRa le RSSI est compris entre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-30dBm et -120dBm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0BBFF3E-A9F1-F156-ABDC-D195B66C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A61426-F8F1-4076-9B6E-E8971F975B42}" type="slidenum">
              <a:t>17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A86DA-D2A1-744A-BE0F-1F193630251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SNR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86934-4F85-873E-1161-7C8604862F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0000" y="1512000"/>
            <a:ext cx="9180000" cy="4680000"/>
          </a:xfrm>
        </p:spPr>
        <p:txBody>
          <a:bodyPr/>
          <a:lstStyle/>
          <a:p>
            <a:pPr lvl="0"/>
            <a:r>
              <a:rPr lang="fr-FR">
                <a:cs typeface="Tahoma" pitchFamily="2"/>
              </a:rPr>
              <a:t>Signal to Noise Ratio (SNR) ou Rapport signal/bruit</a:t>
            </a:r>
          </a:p>
          <a:p>
            <a:pPr lvl="0"/>
            <a:r>
              <a:rPr lang="fr-FR">
                <a:cs typeface="Tahoma" pitchFamily="2"/>
              </a:rPr>
              <a:t>C’est le rapport entre la puissance du signal reçu et le niveau du bruit. Plus ce rapport est grand et plus il sera facile d’extraire le signal du bruit.</a:t>
            </a:r>
          </a:p>
          <a:p>
            <a:pPr lvl="0"/>
            <a:r>
              <a:rPr lang="fr-FR">
                <a:cs typeface="Tahoma" pitchFamily="2"/>
              </a:rPr>
              <a:t>La technologie LoRa permet de démoduler  un signal sous le niveau de bruit. (-7.5dBm à -20dBm sous le bruit)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878ACEC5-628B-C4F4-2242-6D9BA35EB6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96000" y="4392000"/>
            <a:ext cx="7735679" cy="24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86200-9E74-6FC5-0335-1C957C4D8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952CBB-52DD-448A-A3C3-F8D52C1F3F5E}" type="slidenum">
              <a:t>18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33BA6-5A8A-132C-B8A8-BC9F94AF76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Spreading Factor et BW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1AEB0-9F9D-084F-416A-961C334305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CE181E"/>
                </a:solidFill>
                <a:cs typeface="Tahoma" pitchFamily="2"/>
              </a:rPr>
              <a:t>Band With (BW) :</a:t>
            </a:r>
            <a:r>
              <a:rPr lang="fr-FR">
                <a:cs typeface="Tahoma" pitchFamily="2"/>
              </a:rPr>
              <a:t> largeur de bande. Le BW représente la largeur de la modulation de fréquence autour de la porteurse</a:t>
            </a:r>
          </a:p>
          <a:p>
            <a:pPr lvl="0"/>
            <a:r>
              <a:rPr lang="fr-FR">
                <a:solidFill>
                  <a:srgbClr val="CE181E"/>
                </a:solidFill>
                <a:cs typeface="Tahoma" pitchFamily="2"/>
              </a:rPr>
              <a:t>Spreading factor (SF)</a:t>
            </a:r>
            <a:r>
              <a:rPr lang="fr-FR">
                <a:cs typeface="Tahoma" pitchFamily="2"/>
              </a:rPr>
              <a:t>: L’étalement de spectre représente l’excursion en fréquence utilisée pour transmettre un motif(généralement un octet)   </a:t>
            </a:r>
          </a:p>
          <a:p>
            <a:pPr lvl="0"/>
            <a:r>
              <a:rPr lang="fr-FR">
                <a:cs typeface="Tahoma" pitchFamily="2"/>
              </a:rPr>
              <a:t>L'augmentation du Spreading Factor permet de couvrir une distance plus grande entre l'équipement et la passerelle au détriment de la bande passante disponible.</a:t>
            </a:r>
          </a:p>
          <a:p>
            <a:pPr lvl="0"/>
            <a:r>
              <a:rPr lang="fr-FR">
                <a:solidFill>
                  <a:srgbClr val="CE181E"/>
                </a:solidFill>
                <a:cs typeface="Tahoma" pitchFamily="2"/>
              </a:rPr>
              <a:t>Plus le motif est étalé, plus le débit baisse mais plus la portée augmente.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9CF2-A586-2CB3-6C01-E0CA01516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B71AEB-6FB1-4BDD-9D06-F0CC7B9D81A8}" type="slidenum">
              <a:t>19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1063C-1AA2-2949-F041-B8422C3CFC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Data Rate vs SF vs BP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57071E-3AC7-4CF9-F84A-374F56882AF8}"/>
              </a:ext>
            </a:extLst>
          </p:cNvPr>
          <p:cNvGraphicFramePr>
            <a:graphicFrameLocks noGrp="1"/>
          </p:cNvGraphicFramePr>
          <p:nvPr/>
        </p:nvGraphicFramePr>
        <p:xfrm>
          <a:off x="747720" y="1630079"/>
          <a:ext cx="7385040" cy="5055480"/>
        </p:xfrm>
        <a:graphic>
          <a:graphicData uri="http://schemas.openxmlformats.org/drawingml/2006/table">
            <a:tbl>
              <a:tblPr firstRow="1" bandRow="1">
                <a:tableStyleId>{5DBB31B6-0920-4F85-8282-651E89A07D96}</a:tableStyleId>
              </a:tblPr>
              <a:tblGrid>
                <a:gridCol w="1846079">
                  <a:extLst>
                    <a:ext uri="{9D8B030D-6E8A-4147-A177-3AD203B41FA5}">
                      <a16:colId xmlns:a16="http://schemas.microsoft.com/office/drawing/2014/main" val="2197845516"/>
                    </a:ext>
                  </a:extLst>
                </a:gridCol>
                <a:gridCol w="1846079">
                  <a:extLst>
                    <a:ext uri="{9D8B030D-6E8A-4147-A177-3AD203B41FA5}">
                      <a16:colId xmlns:a16="http://schemas.microsoft.com/office/drawing/2014/main" val="3060814992"/>
                    </a:ext>
                  </a:extLst>
                </a:gridCol>
                <a:gridCol w="1846079">
                  <a:extLst>
                    <a:ext uri="{9D8B030D-6E8A-4147-A177-3AD203B41FA5}">
                      <a16:colId xmlns:a16="http://schemas.microsoft.com/office/drawing/2014/main" val="3332681211"/>
                    </a:ext>
                  </a:extLst>
                </a:gridCol>
                <a:gridCol w="1847160">
                  <a:extLst>
                    <a:ext uri="{9D8B030D-6E8A-4147-A177-3AD203B41FA5}">
                      <a16:colId xmlns:a16="http://schemas.microsoft.com/office/drawing/2014/main" val="311547708"/>
                    </a:ext>
                  </a:extLst>
                </a:gridCol>
              </a:tblGrid>
              <a:tr h="737999"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fr-FR" sz="1800" b="1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Data Rate (DR)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1"/>
                      </a:pPr>
                      <a:r>
                        <a:rPr lang="fr-FR" sz="1800" b="1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Spreading Factor (SF)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1"/>
                      </a:pPr>
                      <a:r>
                        <a:rPr lang="fr-FR" sz="1800" b="1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Bande Passante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1"/>
                      </a:pPr>
                      <a:r>
                        <a:rPr lang="fr-FR" sz="1800" b="1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Débit Physique (bit/s)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266898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SF11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125KHz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440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124787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SF10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125KHz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980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146987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SF9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125KHz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1760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015878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SF8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125KHz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3125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244391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SF7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125KHz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5470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317463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SF7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250KHz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11000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19787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B9C78-1655-E76E-3C6A-B406B488E4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Ce diaporama a été réalisé en partie à partir d’images provenant des sites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69E83-5DD2-23A3-FC7C-29BD1E32017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0000" y="1584000"/>
            <a:ext cx="9180000" cy="4680000"/>
          </a:xfrm>
        </p:spPr>
        <p:txBody>
          <a:bodyPr/>
          <a:lstStyle/>
          <a:p>
            <a:pPr lvl="0"/>
            <a:endParaRPr lang="fr-FR">
              <a:cs typeface="Tahoma" pitchFamily="2"/>
            </a:endParaRPr>
          </a:p>
          <a:p>
            <a:pPr lvl="0"/>
            <a:r>
              <a:rPr lang="fr-FR">
                <a:cs typeface="Tahoma" pitchFamily="2"/>
                <a:hlinkClick r:id="rId3"/>
              </a:rPr>
              <a:t>https://www.st.com/</a:t>
            </a:r>
            <a:r>
              <a:rPr lang="fr-FR">
                <a:cs typeface="Tahoma" pitchFamily="2"/>
              </a:rPr>
              <a:t> </a:t>
            </a:r>
          </a:p>
          <a:p>
            <a:pPr lvl="0"/>
            <a:r>
              <a:rPr lang="fr-FR">
                <a:cs typeface="Tahoma" pitchFamily="2"/>
                <a:hlinkClick r:id="rId4"/>
              </a:rPr>
              <a:t>https://www.multitech.com/</a:t>
            </a:r>
            <a:r>
              <a:rPr lang="fr-FR">
                <a:cs typeface="Tahoma" pitchFamily="2"/>
              </a:rPr>
              <a:t> </a:t>
            </a:r>
          </a:p>
          <a:p>
            <a:pPr lvl="0"/>
            <a:r>
              <a:rPr lang="fr-FR">
                <a:cs typeface="Tahoma" pitchFamily="2"/>
                <a:hlinkClick r:id="rId5"/>
              </a:rPr>
              <a:t>https://mydevices.com/</a:t>
            </a:r>
            <a:r>
              <a:rPr lang="fr-FR">
                <a:cs typeface="Tahoma" pitchFamily="2"/>
              </a:rPr>
              <a:t> </a:t>
            </a:r>
          </a:p>
          <a:p>
            <a:pPr lvl="0"/>
            <a:r>
              <a:rPr lang="fr-FR">
                <a:cs typeface="Tahoma" pitchFamily="2"/>
                <a:hlinkClick r:id="rId6"/>
              </a:rPr>
              <a:t>https://www.thethingsnetwork.org/</a:t>
            </a:r>
            <a:r>
              <a:rPr lang="fr-FR">
                <a:cs typeface="Tahoma" pitchFamily="2"/>
              </a:rPr>
              <a:t> </a:t>
            </a:r>
          </a:p>
          <a:p>
            <a:pPr lvl="0"/>
            <a:r>
              <a:rPr lang="fr-FR">
                <a:cs typeface="Tahoma" pitchFamily="2"/>
                <a:hlinkClick r:id="rId7"/>
              </a:rPr>
              <a:t>https://lora-alliance.org/</a:t>
            </a:r>
            <a:r>
              <a:rPr lang="fr-FR">
                <a:cs typeface="Tahoma" pitchFamily="2"/>
              </a:rPr>
              <a:t> </a:t>
            </a:r>
          </a:p>
          <a:p>
            <a:pPr lvl="0"/>
            <a:r>
              <a:rPr lang="fr-FR">
                <a:cs typeface="Tahoma" pitchFamily="2"/>
                <a:hlinkClick r:id="rId8"/>
              </a:rPr>
              <a:t>https://fr.wikipedia.org/wiki/LoRaWAN</a:t>
            </a:r>
            <a:r>
              <a:rPr lang="fr-FR">
                <a:cs typeface="Tahoma" pitchFamily="2"/>
              </a:rPr>
              <a:t> </a:t>
            </a:r>
          </a:p>
          <a:p>
            <a:pPr lvl="0"/>
            <a:r>
              <a:rPr lang="fr-FR">
                <a:cs typeface="Tahoma" pitchFamily="2"/>
                <a:hlinkClick r:id="rId9"/>
              </a:rPr>
              <a:t>https://www.semtech.com/</a:t>
            </a:r>
            <a:r>
              <a:rPr lang="fr-FR">
                <a:cs typeface="Tahoma" pitchFamily="2"/>
              </a:rPr>
              <a:t> </a:t>
            </a:r>
          </a:p>
          <a:p>
            <a:pPr lvl="0"/>
            <a:r>
              <a:rPr lang="fr-FR">
                <a:cs typeface="Tahoma" pitchFamily="2"/>
                <a:hlinkClick r:id="rId10"/>
              </a:rPr>
              <a:t>https://www.mobilefish.com/developer/lorawan/lorawan_quickguide_tutorial.html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85B19-DD4D-096D-02D7-63770B47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AC2DC1-FACC-489A-811A-00424265A0E1}" type="slidenum">
              <a:t>20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01479-8D2A-5FDD-785F-B800E096F81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Bandes passantes européennes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6F6C9F58-B3E2-33A3-BB3E-52BE10C930A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4120" y="1584000"/>
            <a:ext cx="979884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C1E0938-6AFD-D3A2-CC6A-D9CD19412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731C44-8E8D-4E5D-9F00-73A9E1432754}" type="slidenum">
              <a:t>21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0B341-A916-486F-7394-0559A8383F4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Modulation de fréquence et modulation LoRa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DAE2D4C-C92D-36D8-FA62-4DF87A45A09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000" y="1677240"/>
            <a:ext cx="4536000" cy="315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1D0FE70D-19A4-F330-C30B-A761AF5A681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200000" y="1746360"/>
            <a:ext cx="2507760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A0865D-A618-510F-C1CF-616ACF7E64DB}"/>
              </a:ext>
            </a:extLst>
          </p:cNvPr>
          <p:cNvSpPr txBox="1"/>
          <p:nvPr/>
        </p:nvSpPr>
        <p:spPr>
          <a:xfrm>
            <a:off x="648000" y="5184000"/>
            <a:ext cx="7703999" cy="15321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La modulation LoRa est une modulation de fréquence appliquée aux transmissions numériques.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Contrairement à la FSK qui possèdes deux fréquences, une pour le 0 logique et une pour le 1. LoRa repose sur des sauts de fréquences qui représentent des motifs (des groupes de bits). La modulation est adaptative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4D9DE7D-B800-732F-513A-BB6180D0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46002F-FE54-4EB4-96C9-D2CA18154BFA}" type="slidenum">
              <a:t>22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12287-85C9-1AD5-06FD-EE0C1A58323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Modulation LoRa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CD69E29E-A192-510C-3C13-AB50BFFBB98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80000" y="2304000"/>
            <a:ext cx="8152920" cy="26474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40516C-639C-9147-967E-6C44FCC89AC6}"/>
              </a:ext>
            </a:extLst>
          </p:cNvPr>
          <p:cNvSpPr txBox="1"/>
          <p:nvPr/>
        </p:nvSpPr>
        <p:spPr>
          <a:xfrm>
            <a:off x="1007999" y="5400000"/>
            <a:ext cx="9288000" cy="378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On voit ici les sauts de modulations montante ou descendantes représentant les motifs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9258958-F67E-3E68-3C61-77F8A8B2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7CA5EB-1AF0-4B8F-8065-986A21122738}" type="slidenum">
              <a:t>23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D5F72-23F1-37EF-31B3-76C56A2964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Trame LoRa complète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E4331111-F35B-44E5-B363-F1D78E9EEF2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96000" y="1580760"/>
            <a:ext cx="8136000" cy="137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B49BD2F2-8AD2-1400-DC9E-F77C9377CCB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4679" y="2598120"/>
            <a:ext cx="9647640" cy="388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1071F4F-C357-32FC-EB63-AE09C1B2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AE2371-5A76-44AE-8E36-9A33DD96BED3}" type="slidenum">
              <a:t>24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15752-4EB2-7F14-D594-A5F636838EF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Modulation LoRA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4E5A1E6-6A6D-DFF6-3504-366F46E1C2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5040" y="1945080"/>
            <a:ext cx="9543240" cy="23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1EACE4-7EE4-1B51-FB8F-F48A9FC952E5}"/>
              </a:ext>
            </a:extLst>
          </p:cNvPr>
          <p:cNvSpPr txBox="1"/>
          <p:nvPr/>
        </p:nvSpPr>
        <p:spPr>
          <a:xfrm>
            <a:off x="489600" y="5328000"/>
            <a:ext cx="8870400" cy="6670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Chaque motif est représenté par une fréquence de début d’étalement.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Arrivée à fhigh, la fréquence bascule sur flow pour rejoindre la fréquence de départ du motif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A7F70F3E-637D-D52C-6AAB-A2FE58BC2A31}"/>
              </a:ext>
            </a:extLst>
          </p:cNvPr>
          <p:cNvSpPr/>
          <p:nvPr/>
        </p:nvSpPr>
        <p:spPr>
          <a:xfrm>
            <a:off x="6768000" y="4392000"/>
            <a:ext cx="864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09A349A-EE39-6267-2EF7-147633D14877}"/>
              </a:ext>
            </a:extLst>
          </p:cNvPr>
          <p:cNvSpPr/>
          <p:nvPr/>
        </p:nvSpPr>
        <p:spPr>
          <a:xfrm>
            <a:off x="7632000" y="4392000"/>
            <a:ext cx="864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C8174E18-A910-2232-74AC-A555BB58638D}"/>
              </a:ext>
            </a:extLst>
          </p:cNvPr>
          <p:cNvSpPr/>
          <p:nvPr/>
        </p:nvSpPr>
        <p:spPr>
          <a:xfrm>
            <a:off x="8496000" y="4392000"/>
            <a:ext cx="864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EF41C3-D7E3-97B2-0EC5-20E74C3DD54A}"/>
              </a:ext>
            </a:extLst>
          </p:cNvPr>
          <p:cNvSpPr txBox="1"/>
          <p:nvPr/>
        </p:nvSpPr>
        <p:spPr>
          <a:xfrm>
            <a:off x="6840000" y="4464000"/>
            <a:ext cx="3168000" cy="378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Motif 1    Motif 2     Motif 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1C1D77E-B074-6E0B-DD1A-77519CC0B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8A43DD-E00D-4F68-A6CA-71F226FF9CBC}" type="slidenum">
              <a:t>25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C2D8F-9B88-2891-276F-BB99FCBE8C3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Exemple de modulation LoRa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35847-BBF1-A2D1-8543-ECF21E8F2A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0000" y="1980000"/>
            <a:ext cx="9180000" cy="1835999"/>
          </a:xfrm>
        </p:spPr>
        <p:txBody>
          <a:bodyPr>
            <a:spAutoFit/>
          </a:bodyPr>
          <a:lstStyle/>
          <a:p>
            <a:pPr lvl="0"/>
            <a:r>
              <a:rPr lang="fr-FR" sz="2000">
                <a:solidFill>
                  <a:srgbClr val="535353"/>
                </a:solidFill>
                <a:latin typeface="GillSans-Light" pitchFamily="34"/>
              </a:rPr>
              <a:t>Par exemple si le motif est : 1011111 ( 95 en </a:t>
            </a:r>
            <a:r>
              <a:rPr lang="fr-FR" sz="1800">
                <a:solidFill>
                  <a:srgbClr val="535353"/>
                </a:solidFill>
                <a:latin typeface="GillSans-Light" pitchFamily="34"/>
              </a:rPr>
              <a:t>décimal</a:t>
            </a:r>
            <a:r>
              <a:rPr lang="fr-FR" sz="2000">
                <a:solidFill>
                  <a:srgbClr val="535353"/>
                </a:solidFill>
                <a:latin typeface="GillSans-Light" pitchFamily="34"/>
              </a:rPr>
              <a:t>)</a:t>
            </a:r>
          </a:p>
          <a:p>
            <a:pPr lvl="0"/>
            <a:r>
              <a:rPr lang="fr-FR" sz="2000">
                <a:solidFill>
                  <a:srgbClr val="535353"/>
                </a:solidFill>
                <a:latin typeface="GillSans-Light" pitchFamily="34"/>
              </a:rPr>
              <a:t>Le motif peut être codé avec 7 valeurs (7 bits) (SF=7)</a:t>
            </a:r>
          </a:p>
          <a:p>
            <a:pPr lvl="0"/>
            <a:r>
              <a:rPr lang="fr-FR" sz="2000">
                <a:solidFill>
                  <a:srgbClr val="535353"/>
                </a:solidFill>
                <a:latin typeface="GillSans-Light" pitchFamily="34"/>
              </a:rPr>
              <a:t>La variation de fréquence est divisée en 2</a:t>
            </a:r>
            <a:r>
              <a:rPr lang="fr-FR" sz="2000" baseline="33000">
                <a:solidFill>
                  <a:srgbClr val="535353"/>
                </a:solidFill>
                <a:latin typeface="GillSans-Light" pitchFamily="34"/>
              </a:rPr>
              <a:t>SF</a:t>
            </a:r>
            <a:r>
              <a:rPr lang="fr-FR" sz="2000">
                <a:solidFill>
                  <a:srgbClr val="535353"/>
                </a:solidFill>
                <a:latin typeface="GillSans-Light" pitchFamily="34"/>
              </a:rPr>
              <a:t> pas = 2</a:t>
            </a:r>
            <a:r>
              <a:rPr lang="fr-FR" sz="2000" baseline="33000">
                <a:solidFill>
                  <a:srgbClr val="535353"/>
                </a:solidFill>
                <a:latin typeface="GillSans-Light" pitchFamily="34"/>
              </a:rPr>
              <a:t>7</a:t>
            </a:r>
            <a:r>
              <a:rPr lang="fr-FR" sz="2000">
                <a:solidFill>
                  <a:srgbClr val="535353"/>
                </a:solidFill>
                <a:latin typeface="GillSans-Light" pitchFamily="34"/>
              </a:rPr>
              <a:t> = 128 pas ou chips.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9227621C-314D-4EA9-A5FB-6EC192810D4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3920" y="3960000"/>
            <a:ext cx="9082080" cy="262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FD56AA0-91D2-F3DE-25A9-549BCB78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01E216-A08C-44D2-9D30-0A19BB665B94}" type="slidenum">
              <a:t>26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53618-0858-4006-B14A-461F88255E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Coding Rate : CR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824CF-0FC5-FD5A-F135-08E896AA700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6000" y="1872000"/>
            <a:ext cx="9720000" cy="2628000"/>
          </a:xfrm>
        </p:spPr>
        <p:txBody>
          <a:bodyPr/>
          <a:lstStyle/>
          <a:p>
            <a:pPr lvl="0"/>
            <a:r>
              <a:rPr lang="fr-FR">
                <a:cs typeface="Tahoma" pitchFamily="2"/>
              </a:rPr>
              <a:t>Un motif est accompagné de bits permettant une détection d’erreur</a:t>
            </a:r>
          </a:p>
          <a:p>
            <a:pPr lvl="0"/>
            <a:r>
              <a:rPr lang="fr-FR">
                <a:cs typeface="Tahoma" pitchFamily="2"/>
              </a:rPr>
              <a:t>Le CR définit le rapport entre le nombre de bits portant l’information et le nombre de bits total . </a:t>
            </a:r>
            <a:r>
              <a:rPr lang="fr-FR">
                <a:solidFill>
                  <a:srgbClr val="CE181E"/>
                </a:solidFill>
                <a:latin typeface="GillSans-Light" pitchFamily="34"/>
              </a:rPr>
              <a:t>Plus le CR est bas et plus il sera facile de détecter les erreurs</a:t>
            </a:r>
          </a:p>
          <a:p>
            <a:pPr lvl="0"/>
            <a:r>
              <a:rPr lang="fr-FR" sz="2800">
                <a:solidFill>
                  <a:srgbClr val="535353"/>
                </a:solidFill>
                <a:latin typeface="GillSans-Bold" pitchFamily="34"/>
              </a:rPr>
              <a:t>CR = 4 / (4 + </a:t>
            </a:r>
            <a:r>
              <a:rPr lang="fr-FR" sz="2800" i="1">
                <a:solidFill>
                  <a:srgbClr val="535353"/>
                </a:solidFill>
                <a:latin typeface="GillSans-BoldItalic" pitchFamily="34"/>
              </a:rPr>
              <a:t>CR</a:t>
            </a:r>
            <a:r>
              <a:rPr lang="fr-FR" sz="2800">
                <a:solidFill>
                  <a:srgbClr val="535353"/>
                </a:solidFill>
                <a:latin typeface="GillSans-Bold" pitchFamily="34"/>
              </a:rPr>
              <a:t>) ou</a:t>
            </a:r>
            <a:r>
              <a:rPr lang="fr-FR" sz="2800">
                <a:solidFill>
                  <a:srgbClr val="535353"/>
                </a:solidFill>
                <a:latin typeface="GillSans-Light" pitchFamily="34"/>
              </a:rPr>
              <a:t> </a:t>
            </a:r>
            <a:r>
              <a:rPr lang="fr-FR" sz="2800" i="1">
                <a:solidFill>
                  <a:srgbClr val="535353"/>
                </a:solidFill>
                <a:latin typeface="GillSans-LightItalic" pitchFamily="34"/>
              </a:rPr>
              <a:t>CR </a:t>
            </a:r>
            <a:r>
              <a:rPr lang="fr-FR" sz="2800">
                <a:solidFill>
                  <a:srgbClr val="535353"/>
                </a:solidFill>
                <a:latin typeface="GillSans-Light" pitchFamily="34"/>
              </a:rPr>
              <a:t>= 1,2,3,4</a:t>
            </a:r>
          </a:p>
          <a:p>
            <a:pPr lvl="0"/>
            <a:endParaRPr lang="fr-FR" sz="2800">
              <a:solidFill>
                <a:srgbClr val="535353"/>
              </a:solidFill>
              <a:latin typeface="GillSans-Light" pitchFamily="34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B8F623-48D8-5C02-6E68-0D91E3EE3151}"/>
              </a:ext>
            </a:extLst>
          </p:cNvPr>
          <p:cNvGraphicFramePr>
            <a:graphicFrameLocks noGrp="1"/>
          </p:cNvGraphicFramePr>
          <p:nvPr/>
        </p:nvGraphicFramePr>
        <p:xfrm>
          <a:off x="2232000" y="4195080"/>
          <a:ext cx="5196240" cy="2432160"/>
        </p:xfrm>
        <a:graphic>
          <a:graphicData uri="http://schemas.openxmlformats.org/drawingml/2006/table">
            <a:tbl>
              <a:tblPr firstRow="1" bandRow="1">
                <a:tableStyleId>{5DBB31B6-0920-4F85-8282-651E89A07D96}</a:tableStyleId>
              </a:tblPr>
              <a:tblGrid>
                <a:gridCol w="2597760">
                  <a:extLst>
                    <a:ext uri="{9D8B030D-6E8A-4147-A177-3AD203B41FA5}">
                      <a16:colId xmlns:a16="http://schemas.microsoft.com/office/drawing/2014/main" val="2484614919"/>
                    </a:ext>
                  </a:extLst>
                </a:gridCol>
                <a:gridCol w="2598840">
                  <a:extLst>
                    <a:ext uri="{9D8B030D-6E8A-4147-A177-3AD203B41FA5}">
                      <a16:colId xmlns:a16="http://schemas.microsoft.com/office/drawing/2014/main" val="2473165847"/>
                    </a:ext>
                  </a:extLst>
                </a:gridCol>
              </a:tblGrid>
              <a:tr h="48636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fr-FR" spc="0" baseline="0">
                          <a:highlight>
                            <a:scrgbClr r="0" g="0" b="0">
                              <a:alpha val="0"/>
                            </a:scrgbClr>
                          </a:highlight>
                          <a:ea typeface="GillSans-Light" pitchFamily="32"/>
                          <a:cs typeface="GillSans-Light" pitchFamily="32"/>
                        </a:defRPr>
                      </a:pPr>
                      <a:r>
                        <a:rPr lang="fr-FR" sz="2200" b="1" i="0" u="none" strike="noStrike" kern="1200" cap="none" spc="0" baseline="0">
                          <a:ln>
                            <a:noFill/>
                          </a:ln>
                          <a:highlight>
                            <a:scrgbClr r="0" g="0" b="0">
                              <a:alpha val="0"/>
                            </a:scrgbClr>
                          </a:highlight>
                          <a:latin typeface="Source Sans Pro" pitchFamily="34"/>
                          <a:ea typeface="GillSans-Light" pitchFamily="32"/>
                          <a:cs typeface="GillSans-Light" pitchFamily="32"/>
                        </a:rPr>
                        <a:t>Coding Rate (CR)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fr-FR" sz="2200" b="1" i="0" u="none" strike="noStrike" kern="1200" cap="none" spc="0" baseline="0">
                          <a:ln>
                            <a:noFill/>
                          </a:ln>
                          <a:highlight>
                            <a:scrgbClr r="0" g="0" b="0">
                              <a:alpha val="0"/>
                            </a:scrgbClr>
                          </a:highlight>
                          <a:latin typeface="Source Sans Pro" pitchFamily="34"/>
                          <a:ea typeface="GillSans-Light" pitchFamily="32"/>
                          <a:cs typeface="GillSans-Light" pitchFamily="32"/>
                        </a:defRPr>
                      </a:pPr>
                      <a:r>
                        <a:rPr lang="fr-FR" sz="2200" b="1" i="0" u="none" strike="noStrike" kern="1200" cap="none" spc="0" baseline="0">
                          <a:ln>
                            <a:noFill/>
                          </a:ln>
                          <a:highlight>
                            <a:scrgbClr r="0" g="0" b="0">
                              <a:alpha val="0"/>
                            </a:scrgbClr>
                          </a:highlight>
                          <a:latin typeface="Source Sans Pro" pitchFamily="34"/>
                          <a:ea typeface="GillSans-Light" pitchFamily="32"/>
                          <a:cs typeface="GillSans-Light" pitchFamily="32"/>
                        </a:rPr>
                        <a:t>CR = 4 / (4 + CR)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524330"/>
                  </a:ext>
                </a:extLst>
              </a:tr>
              <a:tr h="486360"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000"/>
                      </a:pPr>
                      <a:r>
                        <a:rPr lang="fr-FR" sz="20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4/5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134046"/>
                  </a:ext>
                </a:extLst>
              </a:tr>
              <a:tr h="486360"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000"/>
                      </a:pPr>
                      <a:r>
                        <a:rPr lang="fr-FR" sz="20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4/6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919816"/>
                  </a:ext>
                </a:extLst>
              </a:tr>
              <a:tr h="486360"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000"/>
                      </a:pPr>
                      <a:r>
                        <a:rPr lang="fr-FR" sz="20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4/7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695278"/>
                  </a:ext>
                </a:extLst>
              </a:tr>
              <a:tr h="487080"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fr-FR" sz="20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2000"/>
                      </a:pPr>
                      <a:r>
                        <a:rPr lang="fr-FR" sz="20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Segoe UI" pitchFamily="2"/>
                          <a:cs typeface="Tahoma" pitchFamily="2"/>
                        </a:rPr>
                        <a:t>4/8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0038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561A6C2-5CE2-DF13-80E6-42F97901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62D8B2-2310-4B31-89B9-18ECDABCB290}" type="slidenum">
              <a:t>27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D1BA3-0B4A-DC73-49CA-D40B63B3820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Format d’un packet LoRa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7294CA6-3D74-AA45-AC5A-00B0F4E741C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1680" y="2951999"/>
            <a:ext cx="9634319" cy="32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E674A4-0FD1-E309-9127-A6E39A94BEA7}"/>
              </a:ext>
            </a:extLst>
          </p:cNvPr>
          <p:cNvSpPr txBox="1"/>
          <p:nvPr/>
        </p:nvSpPr>
        <p:spPr>
          <a:xfrm>
            <a:off x="503999" y="1800000"/>
            <a:ext cx="6983999" cy="9554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La détection d’erreur est optionnelle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Le Payload Length également mais il faudra que la longueur du message soit fixe et connu du récepteur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B0A5DE-67F1-01B0-4ABB-E163CB8C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4899A5-7034-4B41-BC1D-97F70F305B51}" type="slidenum">
              <a:t>28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3B016-DA69-D521-5D65-F3DE352CDF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Time on Air (TOA)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F0F717EE-6A2D-0CA9-D050-5CC9089D143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999" y="3481200"/>
            <a:ext cx="8464320" cy="31427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0687A6-D65C-B378-F521-060E4542EACC}"/>
              </a:ext>
            </a:extLst>
          </p:cNvPr>
          <p:cNvSpPr txBox="1"/>
          <p:nvPr/>
        </p:nvSpPr>
        <p:spPr>
          <a:xfrm>
            <a:off x="648000" y="1800000"/>
            <a:ext cx="8928000" cy="15321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La portée est inversement proportionnelle à la vitesse de modulation.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La modulation est auto-adaptative.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Il est nécessaire de réduire la vitesse de modulation si la distance augmente et donc d’augmenter le TOA.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Cela a pour conséquence de diminuer le débit binaire (bits/sec)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9310FAC-4CD6-3DAC-3F8C-E3A317BB8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D819C7-97DD-48F8-BA5F-2452DD454A35}" type="slidenum">
              <a:t>29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3434B-D90B-50EE-3C79-6BD3E9A4DC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SF et TOA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39512-BEC6-5F5D-FF41-D709D391405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Exemple :</a:t>
            </a:r>
          </a:p>
          <a:p>
            <a:pPr lvl="0"/>
            <a:r>
              <a:rPr lang="fr-FR">
                <a:cs typeface="Tahoma" pitchFamily="2"/>
              </a:rPr>
              <a:t>Préambule = 8bits</a:t>
            </a:r>
            <a:br>
              <a:rPr lang="fr-FR">
                <a:cs typeface="Tahoma" pitchFamily="2"/>
              </a:rPr>
            </a:br>
            <a:r>
              <a:rPr lang="fr-FR">
                <a:cs typeface="Tahoma" pitchFamily="2"/>
              </a:rPr>
              <a:t>Explicite header activé</a:t>
            </a:r>
            <a:br>
              <a:rPr lang="fr-FR">
                <a:cs typeface="Tahoma" pitchFamily="2"/>
              </a:rPr>
            </a:br>
            <a:r>
              <a:rPr lang="fr-FR">
                <a:cs typeface="Tahoma" pitchFamily="2"/>
              </a:rPr>
              <a:t>CRC activé</a:t>
            </a:r>
            <a:br>
              <a:rPr lang="fr-FR">
                <a:cs typeface="Tahoma" pitchFamily="2"/>
              </a:rPr>
            </a:br>
            <a:r>
              <a:rPr lang="fr-FR">
                <a:cs typeface="Tahoma" pitchFamily="2"/>
              </a:rPr>
              <a:t>Charge (payload)=10 octets</a:t>
            </a:r>
            <a:br>
              <a:rPr lang="fr-FR">
                <a:cs typeface="Tahoma" pitchFamily="2"/>
              </a:rPr>
            </a:br>
            <a:r>
              <a:rPr lang="fr-FR">
                <a:cs typeface="Tahoma" pitchFamily="2"/>
              </a:rPr>
              <a:t>CR=1</a:t>
            </a:r>
            <a:br>
              <a:rPr lang="fr-FR">
                <a:cs typeface="Tahoma" pitchFamily="2"/>
              </a:rPr>
            </a:br>
            <a:r>
              <a:rPr lang="fr-FR">
                <a:cs typeface="Tahoma" pitchFamily="2"/>
              </a:rPr>
              <a:t>BW=125KHz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D2D2F4EF-5FC6-E218-FDED-CABB3E6F8F3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92000" y="2592000"/>
            <a:ext cx="5299920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AD8F083-9744-AFCF-1EA2-A5E9F501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FCD063-D0F6-4206-8ADD-1D057E68E5DC}" type="slidenum">
              <a:t>3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72053-F982-DDF1-C4F9-A5D1625AFE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Internet of Things - (IOT)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29481-36E5-343E-A53A-FA1F3E7A7E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4000" y="1980000"/>
            <a:ext cx="9396000" cy="4680000"/>
          </a:xfrm>
        </p:spPr>
        <p:txBody>
          <a:bodyPr/>
          <a:lstStyle/>
          <a:p>
            <a:pPr lvl="0"/>
            <a:r>
              <a:rPr lang="fr-FR">
                <a:cs typeface="Tahoma" pitchFamily="2"/>
              </a:rPr>
              <a:t>On prévoit en 2022 plus de 50 milliards d’objets sans fil connectés à Internet.</a:t>
            </a:r>
          </a:p>
          <a:p>
            <a:pPr lvl="0"/>
            <a:r>
              <a:rPr lang="fr-FR">
                <a:cs typeface="Tahoma" pitchFamily="2"/>
              </a:rPr>
              <a:t>- Liaisons courte distance, WIFI, Bluetooth, zigbee.</a:t>
            </a:r>
          </a:p>
          <a:p>
            <a:pPr lvl="0"/>
            <a:r>
              <a:rPr lang="fr-FR">
                <a:cs typeface="Tahoma" pitchFamily="2"/>
              </a:rPr>
              <a:t>- Liaisons cellulaire , 4G et surtout 5G</a:t>
            </a:r>
          </a:p>
          <a:p>
            <a:pPr lvl="0"/>
            <a:r>
              <a:rPr lang="fr-FR">
                <a:cs typeface="Tahoma" pitchFamily="2"/>
              </a:rPr>
              <a:t>- Liaisons longue distance LPWAN (low-power wide-area network)</a:t>
            </a:r>
          </a:p>
          <a:p>
            <a:pPr marL="0" lvl="1" indent="0">
              <a:spcBef>
                <a:spcPts val="0"/>
              </a:spcBef>
              <a:spcAft>
                <a:spcPts val="1142"/>
              </a:spcAft>
              <a:buNone/>
            </a:pPr>
            <a:r>
              <a:rPr lang="fr-FR" sz="2600" b="1">
                <a:solidFill>
                  <a:srgbClr val="1C1C1C"/>
                </a:solidFill>
                <a:latin typeface="Source Sans Pro Semibold" pitchFamily="34"/>
                <a:cs typeface="Tahoma" pitchFamily="2"/>
              </a:rPr>
              <a:t>Sigfox ( compagnie française)</a:t>
            </a:r>
          </a:p>
          <a:p>
            <a:pPr marL="0" lvl="1" indent="0">
              <a:spcBef>
                <a:spcPts val="0"/>
              </a:spcBef>
              <a:spcAft>
                <a:spcPts val="1142"/>
              </a:spcAft>
              <a:buNone/>
            </a:pPr>
            <a:r>
              <a:rPr lang="fr-FR" sz="2600" b="1">
                <a:solidFill>
                  <a:srgbClr val="1C1C1C"/>
                </a:solidFill>
                <a:latin typeface="Source Sans Pro Semibold" pitchFamily="34"/>
                <a:cs typeface="Tahoma" pitchFamily="2"/>
              </a:rPr>
              <a:t>Nware ( MIT).</a:t>
            </a:r>
          </a:p>
          <a:p>
            <a:pPr marL="0" lvl="1" indent="0">
              <a:spcBef>
                <a:spcPts val="0"/>
              </a:spcBef>
              <a:spcAft>
                <a:spcPts val="1142"/>
              </a:spcAft>
              <a:buNone/>
            </a:pPr>
            <a:r>
              <a:rPr lang="fr-FR" sz="2600" b="1">
                <a:solidFill>
                  <a:srgbClr val="1C1C1C"/>
                </a:solidFill>
                <a:latin typeface="Source Sans Pro Semibold" pitchFamily="34"/>
                <a:cs typeface="Tahoma" pitchFamily="2"/>
              </a:rPr>
              <a:t>Telensa (Cambridge University)</a:t>
            </a:r>
          </a:p>
          <a:p>
            <a:pPr marL="0" lvl="1" indent="0">
              <a:spcBef>
                <a:spcPts val="0"/>
              </a:spcBef>
              <a:spcAft>
                <a:spcPts val="1142"/>
              </a:spcAft>
              <a:buNone/>
            </a:pPr>
            <a:r>
              <a:rPr lang="fr-FR" sz="2600" b="1">
                <a:solidFill>
                  <a:srgbClr val="1C1C1C"/>
                </a:solidFill>
                <a:latin typeface="Source Sans Pro Semibold" pitchFamily="34"/>
                <a:cs typeface="Tahoma" pitchFamily="2"/>
              </a:rPr>
              <a:t>LoRa ( Breveté à l’origine par la compagne française Cycleo </a:t>
            </a:r>
            <a:br>
              <a:rPr lang="fr-FR" sz="2600" b="1">
                <a:solidFill>
                  <a:srgbClr val="1C1C1C"/>
                </a:solidFill>
                <a:latin typeface="Source Sans Pro Semibold" pitchFamily="34"/>
                <a:cs typeface="Tahoma" pitchFamily="2"/>
              </a:rPr>
            </a:br>
            <a:r>
              <a:rPr lang="fr-FR" sz="2600" b="1">
                <a:solidFill>
                  <a:srgbClr val="1C1C1C"/>
                </a:solidFill>
                <a:latin typeface="Source Sans Pro Semibold" pitchFamily="34"/>
                <a:cs typeface="Tahoma" pitchFamily="2"/>
              </a:rPr>
              <a:t>à Grenoble, rachetée par Semtech USA)</a:t>
            </a:r>
          </a:p>
          <a:p>
            <a:pPr lvl="0"/>
            <a:endParaRPr lang="fr-FR">
              <a:cs typeface="Tahoma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452FBF84-97A6-050C-35F9-50D61FDFEAA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23999" y="4562640"/>
            <a:ext cx="3096000" cy="1954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78602-AE7A-E1E0-2EA6-FF7977B6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FA4132E-F195-41D1-A9A6-CF757CFFCED6}" type="slidenum">
              <a:t>30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C6069-92CE-61CB-384E-4132CF7391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Time On Air vs Data Rate / Spreading Factor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42E4EAD-91F1-EE43-5E04-D856D6C0DF2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24000" y="1793880"/>
            <a:ext cx="7632000" cy="4863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CE212DD-37C0-8DB1-D6D5-1D2E0A963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AC7E3D-E9FC-4DCB-AED8-F8C6C3EB20DC}" type="slidenum">
              <a:t>31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BB40B-B0A7-DC6C-9CD4-321EA911D3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Securité LoRa → LoRaWan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A61DEDB7-771C-0DFD-6D05-EC4AC8C25EA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2680" y="3165120"/>
            <a:ext cx="8988840" cy="31708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1C2AA0-4939-B573-4914-B6ED7844A256}"/>
              </a:ext>
            </a:extLst>
          </p:cNvPr>
          <p:cNvSpPr txBox="1"/>
          <p:nvPr/>
        </p:nvSpPr>
        <p:spPr>
          <a:xfrm>
            <a:off x="360000" y="1800000"/>
            <a:ext cx="7992000" cy="148607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Le node (nœud final) doit être activé et reconnu par le serveur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Deux méthodes sont possibles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535353"/>
                </a:solidFill>
                <a:latin typeface="GillSans-Light" pitchFamily="34"/>
                <a:ea typeface="GillSans-Light" pitchFamily="32"/>
                <a:cs typeface="GillSans-Light" pitchFamily="32"/>
              </a:rPr>
              <a:t>- </a:t>
            </a:r>
            <a:r>
              <a:rPr lang="fr-FR" sz="1800" b="1" i="0" u="none" strike="noStrike" kern="1200" cap="none">
                <a:ln>
                  <a:noFill/>
                </a:ln>
                <a:solidFill>
                  <a:srgbClr val="535353"/>
                </a:solidFill>
                <a:latin typeface="GillSans-Light" pitchFamily="34"/>
                <a:ea typeface="GillSans-Light" pitchFamily="32"/>
                <a:cs typeface="GillSans-Light" pitchFamily="32"/>
              </a:rPr>
              <a:t>Over-The-Air-Activation (OTAA)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535353"/>
                </a:solidFill>
                <a:latin typeface="GillSans-Light" pitchFamily="34"/>
                <a:ea typeface="GillSans-Light" pitchFamily="32"/>
                <a:cs typeface="GillSans-Light" pitchFamily="32"/>
              </a:rPr>
              <a:t>  cette méthode apporte plus de sécurité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solidFill>
                  <a:srgbClr val="535353"/>
                </a:solidFill>
                <a:latin typeface="GillSans-Light" pitchFamily="34"/>
                <a:ea typeface="GillSans-Light" pitchFamily="32"/>
                <a:cs typeface="GillSans-Light" pitchFamily="32"/>
              </a:rPr>
              <a:t>- </a:t>
            </a:r>
            <a:r>
              <a:rPr lang="fr-FR" sz="1800" b="1" i="0" u="none" strike="noStrike" kern="1200" cap="none">
                <a:ln>
                  <a:noFill/>
                </a:ln>
                <a:solidFill>
                  <a:srgbClr val="535353"/>
                </a:solidFill>
                <a:latin typeface="GillSans-Light" pitchFamily="34"/>
                <a:ea typeface="GillSans-Light" pitchFamily="32"/>
                <a:cs typeface="GillSans-Light" pitchFamily="32"/>
              </a:rPr>
              <a:t>Activation-By-Personalisation</a:t>
            </a:r>
            <a:r>
              <a:rPr lang="fr-FR" sz="1800" b="0" i="0" u="none" strike="noStrike" kern="1200" cap="none">
                <a:ln>
                  <a:noFill/>
                </a:ln>
                <a:solidFill>
                  <a:srgbClr val="535353"/>
                </a:solidFill>
                <a:latin typeface="GillSans-Light" pitchFamily="34"/>
                <a:ea typeface="GillSans-Light" pitchFamily="32"/>
                <a:cs typeface="GillSans-Light" pitchFamily="32"/>
              </a:rPr>
              <a:t> (ABP)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81DB-2461-C9F2-2C03-BE3872B1F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A05BAF-6A4A-4382-B9BB-41A47646DABF}" type="slidenum">
              <a:t>32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E6480-A32C-77A7-B7F5-DD087805BFE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Identifiants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E0A0F-6600-229C-8554-722C228686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fr-FR" sz="1800">
                <a:solidFill>
                  <a:srgbClr val="CE181E"/>
                </a:solidFill>
                <a:latin typeface="GillSans-Light" pitchFamily="34"/>
              </a:rPr>
              <a:t>EUI</a:t>
            </a:r>
            <a:r>
              <a:rPr lang="fr-FR" sz="1800">
                <a:solidFill>
                  <a:srgbClr val="535353"/>
                </a:solidFill>
                <a:latin typeface="GillSans-Light" pitchFamily="34"/>
              </a:rPr>
              <a:t> (Extended Unique Identifier) est un nombre codé sur 64 bits ( 8 octets)</a:t>
            </a:r>
          </a:p>
          <a:p>
            <a:pPr lvl="0"/>
            <a:r>
              <a:rPr lang="fr-FR" sz="1800">
                <a:solidFill>
                  <a:srgbClr val="CE181E"/>
                </a:solidFill>
                <a:latin typeface="GillSans-Light" pitchFamily="34"/>
              </a:rPr>
              <a:t>DevEUI</a:t>
            </a:r>
            <a:r>
              <a:rPr lang="fr-FR" sz="1800">
                <a:solidFill>
                  <a:srgbClr val="535353"/>
                </a:solidFill>
                <a:latin typeface="GillSans-Light" pitchFamily="34"/>
              </a:rPr>
              <a:t> est un nombre unique qui identifie le </a:t>
            </a:r>
            <a:r>
              <a:rPr lang="fr-FR" sz="1800">
                <a:solidFill>
                  <a:srgbClr val="2A6099"/>
                </a:solidFill>
                <a:latin typeface="GillSans-Light" pitchFamily="34"/>
              </a:rPr>
              <a:t>node</a:t>
            </a:r>
            <a:r>
              <a:rPr lang="fr-FR" sz="1800">
                <a:solidFill>
                  <a:srgbClr val="535353"/>
                </a:solidFill>
                <a:latin typeface="GillSans-Light" pitchFamily="34"/>
              </a:rPr>
              <a:t> (comme une adresse MAC)</a:t>
            </a:r>
            <a:br>
              <a:rPr lang="fr-FR" sz="1800">
                <a:solidFill>
                  <a:srgbClr val="535353"/>
                </a:solidFill>
                <a:latin typeface="GillSans-Light" pitchFamily="34"/>
              </a:rPr>
            </a:br>
            <a:r>
              <a:rPr lang="fr-FR" sz="1800">
                <a:solidFill>
                  <a:srgbClr val="535353"/>
                </a:solidFill>
                <a:latin typeface="GillSans-Light" pitchFamily="34"/>
              </a:rPr>
              <a:t>il est donné par le fabriquant du node mais peut être modifié</a:t>
            </a:r>
          </a:p>
          <a:p>
            <a:pPr lvl="0"/>
            <a:r>
              <a:rPr lang="fr-FR" sz="1800">
                <a:solidFill>
                  <a:srgbClr val="CE181E"/>
                </a:solidFill>
                <a:latin typeface="GillSans-Light" pitchFamily="34"/>
              </a:rPr>
              <a:t>DevAddr</a:t>
            </a:r>
            <a:r>
              <a:rPr lang="fr-FR" sz="1800">
                <a:solidFill>
                  <a:srgbClr val="535353"/>
                </a:solidFill>
                <a:latin typeface="GillSans-Light" pitchFamily="34"/>
              </a:rPr>
              <a:t> est l’adresse du node</a:t>
            </a:r>
            <a:r>
              <a:rPr lang="fr-FR" sz="1800">
                <a:solidFill>
                  <a:srgbClr val="2A6099"/>
                </a:solidFill>
                <a:latin typeface="GillSans-Light" pitchFamily="34"/>
              </a:rPr>
              <a:t> (comme une adresse IP) </a:t>
            </a:r>
            <a:r>
              <a:rPr lang="fr-FR" sz="1800">
                <a:solidFill>
                  <a:srgbClr val="535353"/>
                </a:solidFill>
                <a:latin typeface="GillSans-Light" pitchFamily="34"/>
              </a:rPr>
              <a:t> </a:t>
            </a:r>
            <a:r>
              <a:rPr lang="fr-FR" sz="1800">
                <a:solidFill>
                  <a:srgbClr val="CE181E"/>
                </a:solidFill>
                <a:latin typeface="GillSans-Light" pitchFamily="34"/>
              </a:rPr>
              <a:t>OTAA</a:t>
            </a:r>
          </a:p>
          <a:p>
            <a:pPr lvl="0"/>
            <a:r>
              <a:rPr lang="fr-FR" sz="1800">
                <a:solidFill>
                  <a:srgbClr val="CE181E"/>
                </a:solidFill>
                <a:latin typeface="GillSans-Light" pitchFamily="34"/>
              </a:rPr>
              <a:t>AppEUI </a:t>
            </a:r>
            <a:r>
              <a:rPr lang="fr-FR" sz="1800">
                <a:solidFill>
                  <a:srgbClr val="535353"/>
                </a:solidFill>
                <a:latin typeface="GillSans-Light" pitchFamily="34"/>
              </a:rPr>
              <a:t>identifie le serveur d’application </a:t>
            </a:r>
            <a:r>
              <a:rPr lang="fr-FR" sz="1800">
                <a:solidFill>
                  <a:srgbClr val="2A6099"/>
                </a:solidFill>
                <a:latin typeface="GillSans-Light" pitchFamily="34"/>
              </a:rPr>
              <a:t>( comme un port IP )</a:t>
            </a:r>
          </a:p>
          <a:p>
            <a:pPr lvl="0"/>
            <a:r>
              <a:rPr lang="fr-FR" sz="1800">
                <a:solidFill>
                  <a:srgbClr val="CE181E"/>
                </a:solidFill>
                <a:latin typeface="GillSans-Light" pitchFamily="34"/>
              </a:rPr>
              <a:t>NwkSKey </a:t>
            </a:r>
            <a:r>
              <a:rPr lang="fr-FR" sz="1800">
                <a:solidFill>
                  <a:srgbClr val="535353"/>
                </a:solidFill>
                <a:latin typeface="GillSans-Light" pitchFamily="34"/>
              </a:rPr>
              <a:t>est une clef utilisée par le </a:t>
            </a:r>
            <a:r>
              <a:rPr lang="fr-FR" sz="1800">
                <a:solidFill>
                  <a:srgbClr val="2A6099"/>
                </a:solidFill>
                <a:latin typeface="GillSans-Light" pitchFamily="34"/>
              </a:rPr>
              <a:t>serveur et le node</a:t>
            </a:r>
            <a:r>
              <a:rPr lang="fr-FR" sz="1800">
                <a:solidFill>
                  <a:srgbClr val="535353"/>
                </a:solidFill>
                <a:latin typeface="GillSans-Light" pitchFamily="34"/>
              </a:rPr>
              <a:t> pour calculer et vérifier le champ MIC qui permet le calcul d’intégrité du paquet.  </a:t>
            </a:r>
            <a:r>
              <a:rPr lang="fr-FR" sz="1800">
                <a:solidFill>
                  <a:srgbClr val="CE181E"/>
                </a:solidFill>
                <a:latin typeface="GillSans-Light" pitchFamily="34"/>
              </a:rPr>
              <a:t>OTAA</a:t>
            </a:r>
          </a:p>
          <a:p>
            <a:pPr lvl="0"/>
            <a:r>
              <a:rPr lang="fr-FR" sz="1800">
                <a:solidFill>
                  <a:srgbClr val="CE181E"/>
                </a:solidFill>
                <a:latin typeface="GillSans-Light" pitchFamily="34"/>
              </a:rPr>
              <a:t>AppSKey</a:t>
            </a:r>
            <a:r>
              <a:rPr lang="fr-FR" sz="1800">
                <a:solidFill>
                  <a:srgbClr val="535353"/>
                </a:solidFill>
                <a:latin typeface="GillSans-Light" pitchFamily="34"/>
              </a:rPr>
              <a:t> est une clef utilisée par le </a:t>
            </a:r>
            <a:r>
              <a:rPr lang="fr-FR" sz="1800">
                <a:solidFill>
                  <a:srgbClr val="2A6099"/>
                </a:solidFill>
                <a:latin typeface="GillSans-Light" pitchFamily="34"/>
              </a:rPr>
              <a:t>serveur et le node</a:t>
            </a:r>
            <a:r>
              <a:rPr lang="fr-FR" sz="1800">
                <a:solidFill>
                  <a:srgbClr val="535353"/>
                </a:solidFill>
                <a:latin typeface="GillSans-Light" pitchFamily="34"/>
              </a:rPr>
              <a:t> pour chiffrer et dechiffrer les données des paquets 	</a:t>
            </a:r>
            <a:r>
              <a:rPr lang="fr-FR" sz="1800">
                <a:solidFill>
                  <a:srgbClr val="CE181E"/>
                </a:solidFill>
                <a:latin typeface="GillSans-Light" pitchFamily="34"/>
              </a:rPr>
              <a:t>OTAA</a:t>
            </a:r>
          </a:p>
          <a:p>
            <a:pPr lvl="0"/>
            <a:r>
              <a:rPr lang="fr-FR" sz="1800">
                <a:solidFill>
                  <a:srgbClr val="CE181E"/>
                </a:solidFill>
                <a:latin typeface="GillSans-Light" pitchFamily="34"/>
              </a:rPr>
              <a:t>AppKey</a:t>
            </a:r>
            <a:r>
              <a:rPr lang="fr-FR" sz="1800">
                <a:solidFill>
                  <a:srgbClr val="535353"/>
                </a:solidFill>
                <a:latin typeface="GillSans-Light" pitchFamily="34"/>
              </a:rPr>
              <a:t> AES (Advanced Encryption Standard) est une clé symétrique codée sur 128 bit destinée à crypter les messages </a:t>
            </a:r>
            <a:r>
              <a:rPr lang="fr-FR" sz="1800">
                <a:solidFill>
                  <a:srgbClr val="2A6099"/>
                </a:solidFill>
                <a:latin typeface="GillSans-Light" pitchFamily="34"/>
              </a:rPr>
              <a:t>entre le node et le serveur d’application sur Internet.</a:t>
            </a:r>
            <a:r>
              <a:rPr lang="fr-FR" sz="1800">
                <a:solidFill>
                  <a:srgbClr val="535353"/>
                </a:solidFill>
                <a:latin typeface="GillSans-Light" pitchFamily="34"/>
              </a:rPr>
              <a:t> </a:t>
            </a:r>
            <a:r>
              <a:rPr lang="fr-FR" sz="1800">
                <a:solidFill>
                  <a:srgbClr val="CE181E"/>
                </a:solidFill>
                <a:latin typeface="GillSans-Light" pitchFamily="34"/>
              </a:rPr>
              <a:t>OTAA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BBA17-9A11-9536-2985-4D645214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6E4074-8042-4807-A6C0-CC6C3F4FB67D}" type="slidenum">
              <a:t>33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BD00CA-1939-2224-57DB-4E1AEE6F19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OTAA – Other The Air Activation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4B78C598-4893-3FE7-9D40-13E61B67BD9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6920" y="1608840"/>
            <a:ext cx="8731080" cy="5117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D7872-8CB6-F782-A87F-CDF37FE1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924240-03BC-4B1B-BF3F-7D6B35007D8C}" type="slidenum">
              <a:t>34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C3D8C-38CF-E8A1-4444-AD47CFB15F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LoRaWan sécurité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90A53-1BFF-FAF1-EC32-BD14357353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fr-FR" sz="6000" u="sng">
                <a:solidFill>
                  <a:srgbClr val="535353"/>
                </a:solidFill>
                <a:latin typeface="GillSans-Light" pitchFamily="34"/>
              </a:rPr>
              <a:t>Deux couches de sécurité :</a:t>
            </a:r>
          </a:p>
          <a:p>
            <a:pPr lvl="0"/>
            <a:r>
              <a:rPr lang="fr-FR" sz="5200">
                <a:solidFill>
                  <a:srgbClr val="535353"/>
                </a:solidFill>
                <a:latin typeface="GillSans-Light" pitchFamily="34"/>
              </a:rPr>
              <a:t>Sur la couche réseau le message est crypté avec le Message Integrity Code (MIC) et la clé NwkSkey.</a:t>
            </a:r>
          </a:p>
          <a:p>
            <a:pPr lvl="0"/>
            <a:r>
              <a:rPr lang="fr-FR" sz="5200">
                <a:solidFill>
                  <a:srgbClr val="CE181E"/>
                </a:solidFill>
                <a:latin typeface="GillSans-Light" pitchFamily="34"/>
              </a:rPr>
              <a:t>La passerelle recoit et transmet un code crypté au serveur</a:t>
            </a:r>
          </a:p>
          <a:p>
            <a:pPr lvl="0"/>
            <a:r>
              <a:rPr lang="fr-FR" sz="5200">
                <a:solidFill>
                  <a:srgbClr val="535353"/>
                </a:solidFill>
                <a:latin typeface="GillSans-Light" pitchFamily="34"/>
              </a:rPr>
              <a:t>Les données utiles (Payload) sont sur-cryptées </a:t>
            </a:r>
            <a:r>
              <a:rPr lang="fr-FR" sz="5200">
                <a:solidFill>
                  <a:srgbClr val="2A6099"/>
                </a:solidFill>
                <a:latin typeface="GillSans-Light" pitchFamily="34"/>
              </a:rPr>
              <a:t>depuis le node jusqu’au serveur d’application </a:t>
            </a:r>
            <a:r>
              <a:rPr lang="fr-FR" sz="5200">
                <a:solidFill>
                  <a:srgbClr val="535353"/>
                </a:solidFill>
                <a:latin typeface="GillSans-Light" pitchFamily="34"/>
              </a:rPr>
              <a:t>avec la clé AppSKey.</a:t>
            </a:r>
          </a:p>
          <a:p>
            <a:pPr lvl="0"/>
            <a:r>
              <a:rPr lang="fr-FR" sz="5200">
                <a:solidFill>
                  <a:srgbClr val="CE181E"/>
                </a:solidFill>
                <a:latin typeface="GillSans-Light" pitchFamily="34"/>
              </a:rPr>
              <a:t>Le serveur transmet le payload crypté à l’application</a:t>
            </a:r>
          </a:p>
          <a:p>
            <a:pPr lvl="0"/>
            <a:endParaRPr lang="fr-FR" sz="5200">
              <a:solidFill>
                <a:srgbClr val="535353"/>
              </a:solidFill>
              <a:latin typeface="GillSans-Light" pitchFamily="3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C98D8-5A53-EE52-43DD-59B0D39BF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BE875B-2FFB-4C5F-8B7C-A0DDD8BA4F28}" type="slidenum">
              <a:t>35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88363-8537-4533-A453-6EA3495EF46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Clés OTAA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A4534DC-AC6B-62DA-C237-46515913DEC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2240" y="1983240"/>
            <a:ext cx="9567360" cy="435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34DED-D7B2-8096-C622-89104CC79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E31D92-9B39-4DC2-8208-19DD4A6E8FAB}" type="slidenum">
              <a:t>36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60F5C-98AA-2D36-7D4F-F65B3565F2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spcAft>
                <a:spcPts val="1142"/>
              </a:spcAft>
            </a:pPr>
            <a:r>
              <a:rPr lang="fr-FR">
                <a:cs typeface="Tahoma" pitchFamily="2"/>
              </a:rPr>
              <a:t>Les configurations : </a:t>
            </a:r>
            <a:br>
              <a:rPr lang="fr-FR">
                <a:cs typeface="Tahoma" pitchFamily="2"/>
              </a:rPr>
            </a:br>
            <a:r>
              <a:rPr lang="fr-FR">
                <a:cs typeface="Tahoma" pitchFamily="2"/>
              </a:rPr>
              <a:t>Exemple pour un seveur The Things Network (TTN)</a:t>
            </a:r>
            <a:br>
              <a:rPr lang="fr-FR">
                <a:cs typeface="Tahoma" pitchFamily="2"/>
              </a:rPr>
            </a:br>
            <a:endParaRPr lang="fr-FR">
              <a:cs typeface="Tahoma" pitchFamily="2"/>
            </a:endParaRP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92A98339-7A3F-B684-37F5-F9DFFE052B8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65720" y="1594080"/>
            <a:ext cx="8954280" cy="524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D8D4B34-2A62-024A-CCEA-C847742C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7924B3D-7866-4D05-A48B-504537FEAA75}" type="slidenum">
              <a:t>37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F9765-47F6-56B1-B47D-A4A499A2B7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TTN fournit Application EUIS et ACCES KEYS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6A58D08-BBCC-2EB9-1B7B-EC86AB8DB2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3680" y="1510199"/>
            <a:ext cx="8280000" cy="522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FD8DF55-9B07-0495-59FC-884A3E71F775}"/>
              </a:ext>
            </a:extLst>
          </p:cNvPr>
          <p:cNvSpPr/>
          <p:nvPr/>
        </p:nvSpPr>
        <p:spPr>
          <a:xfrm>
            <a:off x="2880000" y="1260000"/>
            <a:ext cx="4680000" cy="503999"/>
          </a:xfrm>
          <a:custGeom>
            <a:avLst>
              <a:gd name="f0" fmla="val 1186"/>
              <a:gd name="f1" fmla="val 43739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+- 0 0 0"/>
              <a:gd name="f17" fmla="*/ f5 1 21600"/>
              <a:gd name="f18" fmla="*/ f6 1 21600"/>
              <a:gd name="f19" fmla="pin -2147483647 f0 2147483647"/>
              <a:gd name="f20" fmla="pin -2147483647 f1 2147483647"/>
              <a:gd name="f21" fmla="*/ f16 f2 1"/>
              <a:gd name="f22" fmla="+- f19 0 10800"/>
              <a:gd name="f23" fmla="+- f20 0 10800"/>
              <a:gd name="f24" fmla="+- f20 0 21600"/>
              <a:gd name="f25" fmla="+- f19 0 21600"/>
              <a:gd name="f26" fmla="val f19"/>
              <a:gd name="f27" fmla="val f20"/>
              <a:gd name="f28" fmla="*/ f19 f17 1"/>
              <a:gd name="f29" fmla="*/ f20 f18 1"/>
              <a:gd name="f30" fmla="*/ 0 f17 1"/>
              <a:gd name="f31" fmla="*/ 21600 f17 1"/>
              <a:gd name="f32" fmla="*/ 21600 f18 1"/>
              <a:gd name="f33" fmla="*/ 0 f18 1"/>
              <a:gd name="f34" fmla="*/ 10800 f17 1"/>
              <a:gd name="f35" fmla="*/ f21 1 f4"/>
              <a:gd name="f36" fmla="*/ 10800 f18 1"/>
              <a:gd name="f37" fmla="abs f22"/>
              <a:gd name="f38" fmla="abs f23"/>
              <a:gd name="f39" fmla="+- f35 0 f3"/>
              <a:gd name="f40" fmla="*/ f26 f17 1"/>
              <a:gd name="f41" fmla="*/ f27 f18 1"/>
              <a:gd name="f42" fmla="+- f37 0 f38"/>
              <a:gd name="f43" fmla="+- f38 0 f37"/>
              <a:gd name="f44" fmla="?: f23 f9 f42"/>
              <a:gd name="f45" fmla="?: f23 f42 f9"/>
              <a:gd name="f46" fmla="?: f22 f9 f43"/>
              <a:gd name="f47" fmla="?: f22 f43 f9"/>
              <a:gd name="f48" fmla="?: f19 f9 f44"/>
              <a:gd name="f49" fmla="?: f19 f9 f45"/>
              <a:gd name="f50" fmla="?: f24 f46 f9"/>
              <a:gd name="f51" fmla="?: f24 f47 f9"/>
              <a:gd name="f52" fmla="?: f25 f45 f9"/>
              <a:gd name="f53" fmla="?: f25 f44 f9"/>
              <a:gd name="f54" fmla="?: f20 f9 f47"/>
              <a:gd name="f55" fmla="?: f20 f9 f46"/>
              <a:gd name="f56" fmla="?: f48 f19 0"/>
              <a:gd name="f57" fmla="?: f48 f20 6280"/>
              <a:gd name="f58" fmla="?: f49 f19 0"/>
              <a:gd name="f59" fmla="?: f49 f20 15320"/>
              <a:gd name="f60" fmla="?: f50 f19 6280"/>
              <a:gd name="f61" fmla="?: f50 f20 21600"/>
              <a:gd name="f62" fmla="?: f51 f19 15320"/>
              <a:gd name="f63" fmla="?: f51 f20 21600"/>
              <a:gd name="f64" fmla="?: f52 f19 21600"/>
              <a:gd name="f65" fmla="?: f52 f20 15320"/>
              <a:gd name="f66" fmla="?: f53 f19 21600"/>
              <a:gd name="f67" fmla="?: f53 f20 6280"/>
              <a:gd name="f68" fmla="?: f54 f19 15320"/>
              <a:gd name="f69" fmla="?: f54 f20 0"/>
              <a:gd name="f70" fmla="?: f55 f19 6280"/>
              <a:gd name="f71" fmla="?: f55 f20 0"/>
            </a:gdLst>
            <a:ahLst>
              <a:ahXY gdRefX="f0" minX="f10" maxX="f11" gdRefY="f1" minY="f10" maxY="f11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34" y="f33"/>
              </a:cxn>
              <a:cxn ang="f39">
                <a:pos x="f30" y="f36"/>
              </a:cxn>
              <a:cxn ang="f39">
                <a:pos x="f34" y="f32"/>
              </a:cxn>
              <a:cxn ang="f39">
                <a:pos x="f31" y="f36"/>
              </a:cxn>
              <a:cxn ang="f39">
                <a:pos x="f40" y="f41"/>
              </a:cxn>
            </a:cxnLst>
            <a:rect l="f30" t="f33" r="f31" b="f32"/>
            <a:pathLst>
              <a:path w="21600" h="21600">
                <a:moveTo>
                  <a:pt x="f7" y="f7"/>
                </a:moveTo>
                <a:lnTo>
                  <a:pt x="f7" y="f12"/>
                </a:lnTo>
                <a:lnTo>
                  <a:pt x="f56" y="f57"/>
                </a:lnTo>
                <a:lnTo>
                  <a:pt x="f7" y="f13"/>
                </a:lnTo>
                <a:lnTo>
                  <a:pt x="f7" y="f14"/>
                </a:lnTo>
                <a:lnTo>
                  <a:pt x="f58" y="f59"/>
                </a:lnTo>
                <a:lnTo>
                  <a:pt x="f7" y="f15"/>
                </a:lnTo>
                <a:lnTo>
                  <a:pt x="f7" y="f8"/>
                </a:lnTo>
                <a:lnTo>
                  <a:pt x="f12" y="f8"/>
                </a:lnTo>
                <a:lnTo>
                  <a:pt x="f60" y="f61"/>
                </a:lnTo>
                <a:lnTo>
                  <a:pt x="f13" y="f8"/>
                </a:lnTo>
                <a:lnTo>
                  <a:pt x="f14" y="f8"/>
                </a:lnTo>
                <a:lnTo>
                  <a:pt x="f62" y="f63"/>
                </a:lnTo>
                <a:lnTo>
                  <a:pt x="f15" y="f8"/>
                </a:lnTo>
                <a:lnTo>
                  <a:pt x="f8" y="f8"/>
                </a:lnTo>
                <a:lnTo>
                  <a:pt x="f8" y="f15"/>
                </a:lnTo>
                <a:lnTo>
                  <a:pt x="f64" y="f65"/>
                </a:lnTo>
                <a:lnTo>
                  <a:pt x="f8" y="f14"/>
                </a:lnTo>
                <a:lnTo>
                  <a:pt x="f8" y="f13"/>
                </a:lnTo>
                <a:lnTo>
                  <a:pt x="f66" y="f67"/>
                </a:lnTo>
                <a:lnTo>
                  <a:pt x="f8" y="f12"/>
                </a:lnTo>
                <a:lnTo>
                  <a:pt x="f8" y="f7"/>
                </a:lnTo>
                <a:lnTo>
                  <a:pt x="f15" y="f7"/>
                </a:lnTo>
                <a:lnTo>
                  <a:pt x="f68" y="f69"/>
                </a:lnTo>
                <a:lnTo>
                  <a:pt x="f14" y="f7"/>
                </a:lnTo>
                <a:lnTo>
                  <a:pt x="f13" y="f7"/>
                </a:lnTo>
                <a:lnTo>
                  <a:pt x="f70" y="f71"/>
                </a:lnTo>
                <a:lnTo>
                  <a:pt x="f12" y="f7"/>
                </a:lnTo>
                <a:lnTo>
                  <a:pt x="f7" y="f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Application EUIS est le code de l’application</a:t>
            </a:r>
          </a:p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pouvant regrouper plusieurs nodes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D9B62F0-C718-AA97-32D0-8A0C0580C1CB}"/>
              </a:ext>
            </a:extLst>
          </p:cNvPr>
          <p:cNvSpPr/>
          <p:nvPr/>
        </p:nvSpPr>
        <p:spPr>
          <a:xfrm>
            <a:off x="2376000" y="5184000"/>
            <a:ext cx="4680000" cy="503999"/>
          </a:xfrm>
          <a:custGeom>
            <a:avLst>
              <a:gd name="f0" fmla="val 10068"/>
              <a:gd name="f1" fmla="val 45358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+- 0 0 0"/>
              <a:gd name="f17" fmla="*/ f5 1 21600"/>
              <a:gd name="f18" fmla="*/ f6 1 21600"/>
              <a:gd name="f19" fmla="pin -2147483647 f0 2147483647"/>
              <a:gd name="f20" fmla="pin -2147483647 f1 2147483647"/>
              <a:gd name="f21" fmla="*/ f16 f2 1"/>
              <a:gd name="f22" fmla="+- f19 0 10800"/>
              <a:gd name="f23" fmla="+- f20 0 10800"/>
              <a:gd name="f24" fmla="+- f20 0 21600"/>
              <a:gd name="f25" fmla="+- f19 0 21600"/>
              <a:gd name="f26" fmla="val f19"/>
              <a:gd name="f27" fmla="val f20"/>
              <a:gd name="f28" fmla="*/ f19 f17 1"/>
              <a:gd name="f29" fmla="*/ f20 f18 1"/>
              <a:gd name="f30" fmla="*/ 0 f17 1"/>
              <a:gd name="f31" fmla="*/ 21600 f17 1"/>
              <a:gd name="f32" fmla="*/ 21600 f18 1"/>
              <a:gd name="f33" fmla="*/ 0 f18 1"/>
              <a:gd name="f34" fmla="*/ 10800 f17 1"/>
              <a:gd name="f35" fmla="*/ f21 1 f4"/>
              <a:gd name="f36" fmla="*/ 10800 f18 1"/>
              <a:gd name="f37" fmla="abs f22"/>
              <a:gd name="f38" fmla="abs f23"/>
              <a:gd name="f39" fmla="+- f35 0 f3"/>
              <a:gd name="f40" fmla="*/ f26 f17 1"/>
              <a:gd name="f41" fmla="*/ f27 f18 1"/>
              <a:gd name="f42" fmla="+- f37 0 f38"/>
              <a:gd name="f43" fmla="+- f38 0 f37"/>
              <a:gd name="f44" fmla="?: f23 f9 f42"/>
              <a:gd name="f45" fmla="?: f23 f42 f9"/>
              <a:gd name="f46" fmla="?: f22 f9 f43"/>
              <a:gd name="f47" fmla="?: f22 f43 f9"/>
              <a:gd name="f48" fmla="?: f19 f9 f44"/>
              <a:gd name="f49" fmla="?: f19 f9 f45"/>
              <a:gd name="f50" fmla="?: f24 f46 f9"/>
              <a:gd name="f51" fmla="?: f24 f47 f9"/>
              <a:gd name="f52" fmla="?: f25 f45 f9"/>
              <a:gd name="f53" fmla="?: f25 f44 f9"/>
              <a:gd name="f54" fmla="?: f20 f9 f47"/>
              <a:gd name="f55" fmla="?: f20 f9 f46"/>
              <a:gd name="f56" fmla="?: f48 f19 0"/>
              <a:gd name="f57" fmla="?: f48 f20 6280"/>
              <a:gd name="f58" fmla="?: f49 f19 0"/>
              <a:gd name="f59" fmla="?: f49 f20 15320"/>
              <a:gd name="f60" fmla="?: f50 f19 6280"/>
              <a:gd name="f61" fmla="?: f50 f20 21600"/>
              <a:gd name="f62" fmla="?: f51 f19 15320"/>
              <a:gd name="f63" fmla="?: f51 f20 21600"/>
              <a:gd name="f64" fmla="?: f52 f19 21600"/>
              <a:gd name="f65" fmla="?: f52 f20 15320"/>
              <a:gd name="f66" fmla="?: f53 f19 21600"/>
              <a:gd name="f67" fmla="?: f53 f20 6280"/>
              <a:gd name="f68" fmla="?: f54 f19 15320"/>
              <a:gd name="f69" fmla="?: f54 f20 0"/>
              <a:gd name="f70" fmla="?: f55 f19 6280"/>
              <a:gd name="f71" fmla="?: f55 f20 0"/>
            </a:gdLst>
            <a:ahLst>
              <a:ahXY gdRefX="f0" minX="f10" maxX="f11" gdRefY="f1" minY="f10" maxY="f11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34" y="f33"/>
              </a:cxn>
              <a:cxn ang="f39">
                <a:pos x="f30" y="f36"/>
              </a:cxn>
              <a:cxn ang="f39">
                <a:pos x="f34" y="f32"/>
              </a:cxn>
              <a:cxn ang="f39">
                <a:pos x="f31" y="f36"/>
              </a:cxn>
              <a:cxn ang="f39">
                <a:pos x="f40" y="f41"/>
              </a:cxn>
            </a:cxnLst>
            <a:rect l="f30" t="f33" r="f31" b="f32"/>
            <a:pathLst>
              <a:path w="21600" h="21600">
                <a:moveTo>
                  <a:pt x="f7" y="f7"/>
                </a:moveTo>
                <a:lnTo>
                  <a:pt x="f7" y="f12"/>
                </a:lnTo>
                <a:lnTo>
                  <a:pt x="f56" y="f57"/>
                </a:lnTo>
                <a:lnTo>
                  <a:pt x="f7" y="f13"/>
                </a:lnTo>
                <a:lnTo>
                  <a:pt x="f7" y="f14"/>
                </a:lnTo>
                <a:lnTo>
                  <a:pt x="f58" y="f59"/>
                </a:lnTo>
                <a:lnTo>
                  <a:pt x="f7" y="f15"/>
                </a:lnTo>
                <a:lnTo>
                  <a:pt x="f7" y="f8"/>
                </a:lnTo>
                <a:lnTo>
                  <a:pt x="f12" y="f8"/>
                </a:lnTo>
                <a:lnTo>
                  <a:pt x="f60" y="f61"/>
                </a:lnTo>
                <a:lnTo>
                  <a:pt x="f13" y="f8"/>
                </a:lnTo>
                <a:lnTo>
                  <a:pt x="f14" y="f8"/>
                </a:lnTo>
                <a:lnTo>
                  <a:pt x="f62" y="f63"/>
                </a:lnTo>
                <a:lnTo>
                  <a:pt x="f15" y="f8"/>
                </a:lnTo>
                <a:lnTo>
                  <a:pt x="f8" y="f8"/>
                </a:lnTo>
                <a:lnTo>
                  <a:pt x="f8" y="f15"/>
                </a:lnTo>
                <a:lnTo>
                  <a:pt x="f64" y="f65"/>
                </a:lnTo>
                <a:lnTo>
                  <a:pt x="f8" y="f14"/>
                </a:lnTo>
                <a:lnTo>
                  <a:pt x="f8" y="f13"/>
                </a:lnTo>
                <a:lnTo>
                  <a:pt x="f66" y="f67"/>
                </a:lnTo>
                <a:lnTo>
                  <a:pt x="f8" y="f12"/>
                </a:lnTo>
                <a:lnTo>
                  <a:pt x="f8" y="f7"/>
                </a:lnTo>
                <a:lnTo>
                  <a:pt x="f15" y="f7"/>
                </a:lnTo>
                <a:lnTo>
                  <a:pt x="f68" y="f69"/>
                </a:lnTo>
                <a:lnTo>
                  <a:pt x="f14" y="f7"/>
                </a:lnTo>
                <a:lnTo>
                  <a:pt x="f13" y="f7"/>
                </a:lnTo>
                <a:lnTo>
                  <a:pt x="f70" y="f71"/>
                </a:lnTo>
                <a:lnTo>
                  <a:pt x="f12" y="f7"/>
                </a:lnTo>
                <a:lnTo>
                  <a:pt x="f7" y="f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Acces Keys est le code utilisé par </a:t>
            </a:r>
            <a:r>
              <a:rPr lang="fr-FR" sz="1800" b="0" i="0" u="sng" strike="noStrike" kern="1200" cap="none">
                <a:ln>
                  <a:noFill/>
                </a:ln>
                <a:uFillTx/>
                <a:latin typeface="Source Sans Pro" pitchFamily="34"/>
                <a:ea typeface="Segoe UI" pitchFamily="2"/>
                <a:cs typeface="Tahoma" pitchFamily="2"/>
              </a:rPr>
              <a:t>l’application</a:t>
            </a:r>
          </a:p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sng" strike="noStrike" kern="1200" cap="none">
                <a:ln>
                  <a:noFill/>
                </a:ln>
                <a:uFillTx/>
                <a:latin typeface="Source Sans Pro" pitchFamily="34"/>
                <a:ea typeface="Segoe UI" pitchFamily="2"/>
                <a:cs typeface="Tahoma" pitchFamily="2"/>
              </a:rPr>
              <a:t> finale</a:t>
            </a: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 pour accéder à la base de données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5888647-F932-FACB-0EDC-272462489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255D9B-8E0E-4EF2-85CD-4D826BC4F014}" type="slidenum">
              <a:t>38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784E0-F86D-C1DB-A225-4445BBA6F7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Ajout de devices (nodes)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6A616C3-7D1D-572C-AE84-65F514AD965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7920" y="1512000"/>
            <a:ext cx="9064080" cy="53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9CB220F-7738-C4E1-F606-4F42CE0C4F3F}"/>
              </a:ext>
            </a:extLst>
          </p:cNvPr>
          <p:cNvSpPr/>
          <p:nvPr/>
        </p:nvSpPr>
        <p:spPr>
          <a:xfrm>
            <a:off x="1440000" y="1440000"/>
            <a:ext cx="4680000" cy="503999"/>
          </a:xfrm>
          <a:custGeom>
            <a:avLst>
              <a:gd name="f0" fmla="val 1186"/>
              <a:gd name="f1" fmla="val 43739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+- 0 0 0"/>
              <a:gd name="f17" fmla="*/ f5 1 21600"/>
              <a:gd name="f18" fmla="*/ f6 1 21600"/>
              <a:gd name="f19" fmla="pin -2147483647 f0 2147483647"/>
              <a:gd name="f20" fmla="pin -2147483647 f1 2147483647"/>
              <a:gd name="f21" fmla="*/ f16 f2 1"/>
              <a:gd name="f22" fmla="+- f19 0 10800"/>
              <a:gd name="f23" fmla="+- f20 0 10800"/>
              <a:gd name="f24" fmla="+- f20 0 21600"/>
              <a:gd name="f25" fmla="+- f19 0 21600"/>
              <a:gd name="f26" fmla="val f19"/>
              <a:gd name="f27" fmla="val f20"/>
              <a:gd name="f28" fmla="*/ f19 f17 1"/>
              <a:gd name="f29" fmla="*/ f20 f18 1"/>
              <a:gd name="f30" fmla="*/ 0 f17 1"/>
              <a:gd name="f31" fmla="*/ 21600 f17 1"/>
              <a:gd name="f32" fmla="*/ 21600 f18 1"/>
              <a:gd name="f33" fmla="*/ 0 f18 1"/>
              <a:gd name="f34" fmla="*/ 10800 f17 1"/>
              <a:gd name="f35" fmla="*/ f21 1 f4"/>
              <a:gd name="f36" fmla="*/ 10800 f18 1"/>
              <a:gd name="f37" fmla="abs f22"/>
              <a:gd name="f38" fmla="abs f23"/>
              <a:gd name="f39" fmla="+- f35 0 f3"/>
              <a:gd name="f40" fmla="*/ f26 f17 1"/>
              <a:gd name="f41" fmla="*/ f27 f18 1"/>
              <a:gd name="f42" fmla="+- f37 0 f38"/>
              <a:gd name="f43" fmla="+- f38 0 f37"/>
              <a:gd name="f44" fmla="?: f23 f9 f42"/>
              <a:gd name="f45" fmla="?: f23 f42 f9"/>
              <a:gd name="f46" fmla="?: f22 f9 f43"/>
              <a:gd name="f47" fmla="?: f22 f43 f9"/>
              <a:gd name="f48" fmla="?: f19 f9 f44"/>
              <a:gd name="f49" fmla="?: f19 f9 f45"/>
              <a:gd name="f50" fmla="?: f24 f46 f9"/>
              <a:gd name="f51" fmla="?: f24 f47 f9"/>
              <a:gd name="f52" fmla="?: f25 f45 f9"/>
              <a:gd name="f53" fmla="?: f25 f44 f9"/>
              <a:gd name="f54" fmla="?: f20 f9 f47"/>
              <a:gd name="f55" fmla="?: f20 f9 f46"/>
              <a:gd name="f56" fmla="?: f48 f19 0"/>
              <a:gd name="f57" fmla="?: f48 f20 6280"/>
              <a:gd name="f58" fmla="?: f49 f19 0"/>
              <a:gd name="f59" fmla="?: f49 f20 15320"/>
              <a:gd name="f60" fmla="?: f50 f19 6280"/>
              <a:gd name="f61" fmla="?: f50 f20 21600"/>
              <a:gd name="f62" fmla="?: f51 f19 15320"/>
              <a:gd name="f63" fmla="?: f51 f20 21600"/>
              <a:gd name="f64" fmla="?: f52 f19 21600"/>
              <a:gd name="f65" fmla="?: f52 f20 15320"/>
              <a:gd name="f66" fmla="?: f53 f19 21600"/>
              <a:gd name="f67" fmla="?: f53 f20 6280"/>
              <a:gd name="f68" fmla="?: f54 f19 15320"/>
              <a:gd name="f69" fmla="?: f54 f20 0"/>
              <a:gd name="f70" fmla="?: f55 f19 6280"/>
              <a:gd name="f71" fmla="?: f55 f20 0"/>
            </a:gdLst>
            <a:ahLst>
              <a:ahXY gdRefX="f0" minX="f10" maxX="f11" gdRefY="f1" minY="f10" maxY="f11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34" y="f33"/>
              </a:cxn>
              <a:cxn ang="f39">
                <a:pos x="f30" y="f36"/>
              </a:cxn>
              <a:cxn ang="f39">
                <a:pos x="f34" y="f32"/>
              </a:cxn>
              <a:cxn ang="f39">
                <a:pos x="f31" y="f36"/>
              </a:cxn>
              <a:cxn ang="f39">
                <a:pos x="f40" y="f41"/>
              </a:cxn>
            </a:cxnLst>
            <a:rect l="f30" t="f33" r="f31" b="f32"/>
            <a:pathLst>
              <a:path w="21600" h="21600">
                <a:moveTo>
                  <a:pt x="f7" y="f7"/>
                </a:moveTo>
                <a:lnTo>
                  <a:pt x="f7" y="f12"/>
                </a:lnTo>
                <a:lnTo>
                  <a:pt x="f56" y="f57"/>
                </a:lnTo>
                <a:lnTo>
                  <a:pt x="f7" y="f13"/>
                </a:lnTo>
                <a:lnTo>
                  <a:pt x="f7" y="f14"/>
                </a:lnTo>
                <a:lnTo>
                  <a:pt x="f58" y="f59"/>
                </a:lnTo>
                <a:lnTo>
                  <a:pt x="f7" y="f15"/>
                </a:lnTo>
                <a:lnTo>
                  <a:pt x="f7" y="f8"/>
                </a:lnTo>
                <a:lnTo>
                  <a:pt x="f12" y="f8"/>
                </a:lnTo>
                <a:lnTo>
                  <a:pt x="f60" y="f61"/>
                </a:lnTo>
                <a:lnTo>
                  <a:pt x="f13" y="f8"/>
                </a:lnTo>
                <a:lnTo>
                  <a:pt x="f14" y="f8"/>
                </a:lnTo>
                <a:lnTo>
                  <a:pt x="f62" y="f63"/>
                </a:lnTo>
                <a:lnTo>
                  <a:pt x="f15" y="f8"/>
                </a:lnTo>
                <a:lnTo>
                  <a:pt x="f8" y="f8"/>
                </a:lnTo>
                <a:lnTo>
                  <a:pt x="f8" y="f15"/>
                </a:lnTo>
                <a:lnTo>
                  <a:pt x="f64" y="f65"/>
                </a:lnTo>
                <a:lnTo>
                  <a:pt x="f8" y="f14"/>
                </a:lnTo>
                <a:lnTo>
                  <a:pt x="f8" y="f13"/>
                </a:lnTo>
                <a:lnTo>
                  <a:pt x="f66" y="f67"/>
                </a:lnTo>
                <a:lnTo>
                  <a:pt x="f8" y="f12"/>
                </a:lnTo>
                <a:lnTo>
                  <a:pt x="f8" y="f7"/>
                </a:lnTo>
                <a:lnTo>
                  <a:pt x="f15" y="f7"/>
                </a:lnTo>
                <a:lnTo>
                  <a:pt x="f68" y="f69"/>
                </a:lnTo>
                <a:lnTo>
                  <a:pt x="f14" y="f7"/>
                </a:lnTo>
                <a:lnTo>
                  <a:pt x="f13" y="f7"/>
                </a:lnTo>
                <a:lnTo>
                  <a:pt x="f70" y="f71"/>
                </a:lnTo>
                <a:lnTo>
                  <a:pt x="f12" y="f7"/>
                </a:lnTo>
                <a:lnTo>
                  <a:pt x="f7" y="f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C’est l’utilisateur qui choisit le device ID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0EDB8CC-E38A-79DF-8835-61BECC20C0EE}"/>
              </a:ext>
            </a:extLst>
          </p:cNvPr>
          <p:cNvSpPr/>
          <p:nvPr/>
        </p:nvSpPr>
        <p:spPr>
          <a:xfrm>
            <a:off x="2520000" y="4752000"/>
            <a:ext cx="4680000" cy="503999"/>
          </a:xfrm>
          <a:custGeom>
            <a:avLst>
              <a:gd name="f0" fmla="val -1696"/>
              <a:gd name="f1" fmla="val 2921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+- 0 0 0"/>
              <a:gd name="f17" fmla="*/ f5 1 21600"/>
              <a:gd name="f18" fmla="*/ f6 1 21600"/>
              <a:gd name="f19" fmla="pin -2147483647 f0 2147483647"/>
              <a:gd name="f20" fmla="pin -2147483647 f1 2147483647"/>
              <a:gd name="f21" fmla="*/ f16 f2 1"/>
              <a:gd name="f22" fmla="+- f19 0 10800"/>
              <a:gd name="f23" fmla="+- f20 0 10800"/>
              <a:gd name="f24" fmla="+- f20 0 21600"/>
              <a:gd name="f25" fmla="+- f19 0 21600"/>
              <a:gd name="f26" fmla="val f19"/>
              <a:gd name="f27" fmla="val f20"/>
              <a:gd name="f28" fmla="*/ f19 f17 1"/>
              <a:gd name="f29" fmla="*/ f20 f18 1"/>
              <a:gd name="f30" fmla="*/ 0 f17 1"/>
              <a:gd name="f31" fmla="*/ 21600 f17 1"/>
              <a:gd name="f32" fmla="*/ 21600 f18 1"/>
              <a:gd name="f33" fmla="*/ 0 f18 1"/>
              <a:gd name="f34" fmla="*/ 10800 f17 1"/>
              <a:gd name="f35" fmla="*/ f21 1 f4"/>
              <a:gd name="f36" fmla="*/ 10800 f18 1"/>
              <a:gd name="f37" fmla="abs f22"/>
              <a:gd name="f38" fmla="abs f23"/>
              <a:gd name="f39" fmla="+- f35 0 f3"/>
              <a:gd name="f40" fmla="*/ f26 f17 1"/>
              <a:gd name="f41" fmla="*/ f27 f18 1"/>
              <a:gd name="f42" fmla="+- f37 0 f38"/>
              <a:gd name="f43" fmla="+- f38 0 f37"/>
              <a:gd name="f44" fmla="?: f23 f9 f42"/>
              <a:gd name="f45" fmla="?: f23 f42 f9"/>
              <a:gd name="f46" fmla="?: f22 f9 f43"/>
              <a:gd name="f47" fmla="?: f22 f43 f9"/>
              <a:gd name="f48" fmla="?: f19 f9 f44"/>
              <a:gd name="f49" fmla="?: f19 f9 f45"/>
              <a:gd name="f50" fmla="?: f24 f46 f9"/>
              <a:gd name="f51" fmla="?: f24 f47 f9"/>
              <a:gd name="f52" fmla="?: f25 f45 f9"/>
              <a:gd name="f53" fmla="?: f25 f44 f9"/>
              <a:gd name="f54" fmla="?: f20 f9 f47"/>
              <a:gd name="f55" fmla="?: f20 f9 f46"/>
              <a:gd name="f56" fmla="?: f48 f19 0"/>
              <a:gd name="f57" fmla="?: f48 f20 6280"/>
              <a:gd name="f58" fmla="?: f49 f19 0"/>
              <a:gd name="f59" fmla="?: f49 f20 15320"/>
              <a:gd name="f60" fmla="?: f50 f19 6280"/>
              <a:gd name="f61" fmla="?: f50 f20 21600"/>
              <a:gd name="f62" fmla="?: f51 f19 15320"/>
              <a:gd name="f63" fmla="?: f51 f20 21600"/>
              <a:gd name="f64" fmla="?: f52 f19 21600"/>
              <a:gd name="f65" fmla="?: f52 f20 15320"/>
              <a:gd name="f66" fmla="?: f53 f19 21600"/>
              <a:gd name="f67" fmla="?: f53 f20 6280"/>
              <a:gd name="f68" fmla="?: f54 f19 15320"/>
              <a:gd name="f69" fmla="?: f54 f20 0"/>
              <a:gd name="f70" fmla="?: f55 f19 6280"/>
              <a:gd name="f71" fmla="?: f55 f20 0"/>
            </a:gdLst>
            <a:ahLst>
              <a:ahXY gdRefX="f0" minX="f10" maxX="f11" gdRefY="f1" minY="f10" maxY="f11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34" y="f33"/>
              </a:cxn>
              <a:cxn ang="f39">
                <a:pos x="f30" y="f36"/>
              </a:cxn>
              <a:cxn ang="f39">
                <a:pos x="f34" y="f32"/>
              </a:cxn>
              <a:cxn ang="f39">
                <a:pos x="f31" y="f36"/>
              </a:cxn>
              <a:cxn ang="f39">
                <a:pos x="f40" y="f41"/>
              </a:cxn>
            </a:cxnLst>
            <a:rect l="f30" t="f33" r="f31" b="f32"/>
            <a:pathLst>
              <a:path w="21600" h="21600">
                <a:moveTo>
                  <a:pt x="f7" y="f7"/>
                </a:moveTo>
                <a:lnTo>
                  <a:pt x="f7" y="f12"/>
                </a:lnTo>
                <a:lnTo>
                  <a:pt x="f56" y="f57"/>
                </a:lnTo>
                <a:lnTo>
                  <a:pt x="f7" y="f13"/>
                </a:lnTo>
                <a:lnTo>
                  <a:pt x="f7" y="f14"/>
                </a:lnTo>
                <a:lnTo>
                  <a:pt x="f58" y="f59"/>
                </a:lnTo>
                <a:lnTo>
                  <a:pt x="f7" y="f15"/>
                </a:lnTo>
                <a:lnTo>
                  <a:pt x="f7" y="f8"/>
                </a:lnTo>
                <a:lnTo>
                  <a:pt x="f12" y="f8"/>
                </a:lnTo>
                <a:lnTo>
                  <a:pt x="f60" y="f61"/>
                </a:lnTo>
                <a:lnTo>
                  <a:pt x="f13" y="f8"/>
                </a:lnTo>
                <a:lnTo>
                  <a:pt x="f14" y="f8"/>
                </a:lnTo>
                <a:lnTo>
                  <a:pt x="f62" y="f63"/>
                </a:lnTo>
                <a:lnTo>
                  <a:pt x="f15" y="f8"/>
                </a:lnTo>
                <a:lnTo>
                  <a:pt x="f8" y="f8"/>
                </a:lnTo>
                <a:lnTo>
                  <a:pt x="f8" y="f15"/>
                </a:lnTo>
                <a:lnTo>
                  <a:pt x="f64" y="f65"/>
                </a:lnTo>
                <a:lnTo>
                  <a:pt x="f8" y="f14"/>
                </a:lnTo>
                <a:lnTo>
                  <a:pt x="f8" y="f13"/>
                </a:lnTo>
                <a:lnTo>
                  <a:pt x="f66" y="f67"/>
                </a:lnTo>
                <a:lnTo>
                  <a:pt x="f8" y="f12"/>
                </a:lnTo>
                <a:lnTo>
                  <a:pt x="f8" y="f7"/>
                </a:lnTo>
                <a:lnTo>
                  <a:pt x="f15" y="f7"/>
                </a:lnTo>
                <a:lnTo>
                  <a:pt x="f68" y="f69"/>
                </a:lnTo>
                <a:lnTo>
                  <a:pt x="f14" y="f7"/>
                </a:lnTo>
                <a:lnTo>
                  <a:pt x="f13" y="f7"/>
                </a:lnTo>
                <a:lnTo>
                  <a:pt x="f70" y="f71"/>
                </a:lnTo>
                <a:lnTo>
                  <a:pt x="f12" y="f7"/>
                </a:lnTo>
                <a:lnTo>
                  <a:pt x="f7" y="f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L’App EUI a laquelle appartient le node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3A347B3-A9AE-D95D-77B9-3AB930EDE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591B0D-248D-4C6C-B8FA-67E612B2102A}" type="slidenum">
              <a:t>39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83A2E-3596-F15C-2C52-36B9E377E0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Fin de configuration du TTN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E4ED271A-2AD4-EDEA-EB42-2F22D5173A1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64000" y="1655999"/>
            <a:ext cx="7056000" cy="51915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1A73EC5-D729-B3FC-8543-03AE74D4BFEA}"/>
              </a:ext>
            </a:extLst>
          </p:cNvPr>
          <p:cNvSpPr/>
          <p:nvPr/>
        </p:nvSpPr>
        <p:spPr>
          <a:xfrm>
            <a:off x="6263999" y="3888000"/>
            <a:ext cx="3240000" cy="503999"/>
          </a:xfrm>
          <a:custGeom>
            <a:avLst>
              <a:gd name="f0" fmla="val -2450"/>
              <a:gd name="f1" fmla="val 2921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+- 0 0 0"/>
              <a:gd name="f17" fmla="*/ f5 1 21600"/>
              <a:gd name="f18" fmla="*/ f6 1 21600"/>
              <a:gd name="f19" fmla="pin -2147483647 f0 2147483647"/>
              <a:gd name="f20" fmla="pin -2147483647 f1 2147483647"/>
              <a:gd name="f21" fmla="*/ f16 f2 1"/>
              <a:gd name="f22" fmla="+- f19 0 10800"/>
              <a:gd name="f23" fmla="+- f20 0 10800"/>
              <a:gd name="f24" fmla="+- f20 0 21600"/>
              <a:gd name="f25" fmla="+- f19 0 21600"/>
              <a:gd name="f26" fmla="val f19"/>
              <a:gd name="f27" fmla="val f20"/>
              <a:gd name="f28" fmla="*/ f19 f17 1"/>
              <a:gd name="f29" fmla="*/ f20 f18 1"/>
              <a:gd name="f30" fmla="*/ 0 f17 1"/>
              <a:gd name="f31" fmla="*/ 21600 f17 1"/>
              <a:gd name="f32" fmla="*/ 21600 f18 1"/>
              <a:gd name="f33" fmla="*/ 0 f18 1"/>
              <a:gd name="f34" fmla="*/ 10800 f17 1"/>
              <a:gd name="f35" fmla="*/ f21 1 f4"/>
              <a:gd name="f36" fmla="*/ 10800 f18 1"/>
              <a:gd name="f37" fmla="abs f22"/>
              <a:gd name="f38" fmla="abs f23"/>
              <a:gd name="f39" fmla="+- f35 0 f3"/>
              <a:gd name="f40" fmla="*/ f26 f17 1"/>
              <a:gd name="f41" fmla="*/ f27 f18 1"/>
              <a:gd name="f42" fmla="+- f37 0 f38"/>
              <a:gd name="f43" fmla="+- f38 0 f37"/>
              <a:gd name="f44" fmla="?: f23 f9 f42"/>
              <a:gd name="f45" fmla="?: f23 f42 f9"/>
              <a:gd name="f46" fmla="?: f22 f9 f43"/>
              <a:gd name="f47" fmla="?: f22 f43 f9"/>
              <a:gd name="f48" fmla="?: f19 f9 f44"/>
              <a:gd name="f49" fmla="?: f19 f9 f45"/>
              <a:gd name="f50" fmla="?: f24 f46 f9"/>
              <a:gd name="f51" fmla="?: f24 f47 f9"/>
              <a:gd name="f52" fmla="?: f25 f45 f9"/>
              <a:gd name="f53" fmla="?: f25 f44 f9"/>
              <a:gd name="f54" fmla="?: f20 f9 f47"/>
              <a:gd name="f55" fmla="?: f20 f9 f46"/>
              <a:gd name="f56" fmla="?: f48 f19 0"/>
              <a:gd name="f57" fmla="?: f48 f20 6280"/>
              <a:gd name="f58" fmla="?: f49 f19 0"/>
              <a:gd name="f59" fmla="?: f49 f20 15320"/>
              <a:gd name="f60" fmla="?: f50 f19 6280"/>
              <a:gd name="f61" fmla="?: f50 f20 21600"/>
              <a:gd name="f62" fmla="?: f51 f19 15320"/>
              <a:gd name="f63" fmla="?: f51 f20 21600"/>
              <a:gd name="f64" fmla="?: f52 f19 21600"/>
              <a:gd name="f65" fmla="?: f52 f20 15320"/>
              <a:gd name="f66" fmla="?: f53 f19 21600"/>
              <a:gd name="f67" fmla="?: f53 f20 6280"/>
              <a:gd name="f68" fmla="?: f54 f19 15320"/>
              <a:gd name="f69" fmla="?: f54 f20 0"/>
              <a:gd name="f70" fmla="?: f55 f19 6280"/>
              <a:gd name="f71" fmla="?: f55 f20 0"/>
            </a:gdLst>
            <a:ahLst>
              <a:ahXY gdRefX="f0" minX="f10" maxX="f11" gdRefY="f1" minY="f10" maxY="f11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34" y="f33"/>
              </a:cxn>
              <a:cxn ang="f39">
                <a:pos x="f30" y="f36"/>
              </a:cxn>
              <a:cxn ang="f39">
                <a:pos x="f34" y="f32"/>
              </a:cxn>
              <a:cxn ang="f39">
                <a:pos x="f31" y="f36"/>
              </a:cxn>
              <a:cxn ang="f39">
                <a:pos x="f40" y="f41"/>
              </a:cxn>
            </a:cxnLst>
            <a:rect l="f30" t="f33" r="f31" b="f32"/>
            <a:pathLst>
              <a:path w="21600" h="21600">
                <a:moveTo>
                  <a:pt x="f7" y="f7"/>
                </a:moveTo>
                <a:lnTo>
                  <a:pt x="f7" y="f12"/>
                </a:lnTo>
                <a:lnTo>
                  <a:pt x="f56" y="f57"/>
                </a:lnTo>
                <a:lnTo>
                  <a:pt x="f7" y="f13"/>
                </a:lnTo>
                <a:lnTo>
                  <a:pt x="f7" y="f14"/>
                </a:lnTo>
                <a:lnTo>
                  <a:pt x="f58" y="f59"/>
                </a:lnTo>
                <a:lnTo>
                  <a:pt x="f7" y="f15"/>
                </a:lnTo>
                <a:lnTo>
                  <a:pt x="f7" y="f8"/>
                </a:lnTo>
                <a:lnTo>
                  <a:pt x="f12" y="f8"/>
                </a:lnTo>
                <a:lnTo>
                  <a:pt x="f60" y="f61"/>
                </a:lnTo>
                <a:lnTo>
                  <a:pt x="f13" y="f8"/>
                </a:lnTo>
                <a:lnTo>
                  <a:pt x="f14" y="f8"/>
                </a:lnTo>
                <a:lnTo>
                  <a:pt x="f62" y="f63"/>
                </a:lnTo>
                <a:lnTo>
                  <a:pt x="f15" y="f8"/>
                </a:lnTo>
                <a:lnTo>
                  <a:pt x="f8" y="f8"/>
                </a:lnTo>
                <a:lnTo>
                  <a:pt x="f8" y="f15"/>
                </a:lnTo>
                <a:lnTo>
                  <a:pt x="f64" y="f65"/>
                </a:lnTo>
                <a:lnTo>
                  <a:pt x="f8" y="f14"/>
                </a:lnTo>
                <a:lnTo>
                  <a:pt x="f8" y="f13"/>
                </a:lnTo>
                <a:lnTo>
                  <a:pt x="f66" y="f67"/>
                </a:lnTo>
                <a:lnTo>
                  <a:pt x="f8" y="f12"/>
                </a:lnTo>
                <a:lnTo>
                  <a:pt x="f8" y="f7"/>
                </a:lnTo>
                <a:lnTo>
                  <a:pt x="f15" y="f7"/>
                </a:lnTo>
                <a:lnTo>
                  <a:pt x="f68" y="f69"/>
                </a:lnTo>
                <a:lnTo>
                  <a:pt x="f14" y="f7"/>
                </a:lnTo>
                <a:lnTo>
                  <a:pt x="f13" y="f7"/>
                </a:lnTo>
                <a:lnTo>
                  <a:pt x="f70" y="f71"/>
                </a:lnTo>
                <a:lnTo>
                  <a:pt x="f12" y="f7"/>
                </a:lnTo>
                <a:lnTo>
                  <a:pt x="f7" y="f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L’App EUI a laquelle appartient</a:t>
            </a:r>
          </a:p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le node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88D977B-8B00-554A-87F7-CAABB36AB047}"/>
              </a:ext>
            </a:extLst>
          </p:cNvPr>
          <p:cNvSpPr/>
          <p:nvPr/>
        </p:nvSpPr>
        <p:spPr>
          <a:xfrm>
            <a:off x="5472000" y="3024000"/>
            <a:ext cx="2304000" cy="503999"/>
          </a:xfrm>
          <a:custGeom>
            <a:avLst>
              <a:gd name="f0" fmla="val -2885"/>
              <a:gd name="f1" fmla="val 32222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+- 0 0 0"/>
              <a:gd name="f17" fmla="*/ f5 1 21600"/>
              <a:gd name="f18" fmla="*/ f6 1 21600"/>
              <a:gd name="f19" fmla="pin -2147483647 f0 2147483647"/>
              <a:gd name="f20" fmla="pin -2147483647 f1 2147483647"/>
              <a:gd name="f21" fmla="*/ f16 f2 1"/>
              <a:gd name="f22" fmla="+- f19 0 10800"/>
              <a:gd name="f23" fmla="+- f20 0 10800"/>
              <a:gd name="f24" fmla="+- f20 0 21600"/>
              <a:gd name="f25" fmla="+- f19 0 21600"/>
              <a:gd name="f26" fmla="val f19"/>
              <a:gd name="f27" fmla="val f20"/>
              <a:gd name="f28" fmla="*/ f19 f17 1"/>
              <a:gd name="f29" fmla="*/ f20 f18 1"/>
              <a:gd name="f30" fmla="*/ 0 f17 1"/>
              <a:gd name="f31" fmla="*/ 21600 f17 1"/>
              <a:gd name="f32" fmla="*/ 21600 f18 1"/>
              <a:gd name="f33" fmla="*/ 0 f18 1"/>
              <a:gd name="f34" fmla="*/ 10800 f17 1"/>
              <a:gd name="f35" fmla="*/ f21 1 f4"/>
              <a:gd name="f36" fmla="*/ 10800 f18 1"/>
              <a:gd name="f37" fmla="abs f22"/>
              <a:gd name="f38" fmla="abs f23"/>
              <a:gd name="f39" fmla="+- f35 0 f3"/>
              <a:gd name="f40" fmla="*/ f26 f17 1"/>
              <a:gd name="f41" fmla="*/ f27 f18 1"/>
              <a:gd name="f42" fmla="+- f37 0 f38"/>
              <a:gd name="f43" fmla="+- f38 0 f37"/>
              <a:gd name="f44" fmla="?: f23 f9 f42"/>
              <a:gd name="f45" fmla="?: f23 f42 f9"/>
              <a:gd name="f46" fmla="?: f22 f9 f43"/>
              <a:gd name="f47" fmla="?: f22 f43 f9"/>
              <a:gd name="f48" fmla="?: f19 f9 f44"/>
              <a:gd name="f49" fmla="?: f19 f9 f45"/>
              <a:gd name="f50" fmla="?: f24 f46 f9"/>
              <a:gd name="f51" fmla="?: f24 f47 f9"/>
              <a:gd name="f52" fmla="?: f25 f45 f9"/>
              <a:gd name="f53" fmla="?: f25 f44 f9"/>
              <a:gd name="f54" fmla="?: f20 f9 f47"/>
              <a:gd name="f55" fmla="?: f20 f9 f46"/>
              <a:gd name="f56" fmla="?: f48 f19 0"/>
              <a:gd name="f57" fmla="?: f48 f20 6280"/>
              <a:gd name="f58" fmla="?: f49 f19 0"/>
              <a:gd name="f59" fmla="?: f49 f20 15320"/>
              <a:gd name="f60" fmla="?: f50 f19 6280"/>
              <a:gd name="f61" fmla="?: f50 f20 21600"/>
              <a:gd name="f62" fmla="?: f51 f19 15320"/>
              <a:gd name="f63" fmla="?: f51 f20 21600"/>
              <a:gd name="f64" fmla="?: f52 f19 21600"/>
              <a:gd name="f65" fmla="?: f52 f20 15320"/>
              <a:gd name="f66" fmla="?: f53 f19 21600"/>
              <a:gd name="f67" fmla="?: f53 f20 6280"/>
              <a:gd name="f68" fmla="?: f54 f19 15320"/>
              <a:gd name="f69" fmla="?: f54 f20 0"/>
              <a:gd name="f70" fmla="?: f55 f19 6280"/>
              <a:gd name="f71" fmla="?: f55 f20 0"/>
            </a:gdLst>
            <a:ahLst>
              <a:ahXY gdRefX="f0" minX="f10" maxX="f11" gdRefY="f1" minY="f10" maxY="f11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34" y="f33"/>
              </a:cxn>
              <a:cxn ang="f39">
                <a:pos x="f30" y="f36"/>
              </a:cxn>
              <a:cxn ang="f39">
                <a:pos x="f34" y="f32"/>
              </a:cxn>
              <a:cxn ang="f39">
                <a:pos x="f31" y="f36"/>
              </a:cxn>
              <a:cxn ang="f39">
                <a:pos x="f40" y="f41"/>
              </a:cxn>
            </a:cxnLst>
            <a:rect l="f30" t="f33" r="f31" b="f32"/>
            <a:pathLst>
              <a:path w="21600" h="21600">
                <a:moveTo>
                  <a:pt x="f7" y="f7"/>
                </a:moveTo>
                <a:lnTo>
                  <a:pt x="f7" y="f12"/>
                </a:lnTo>
                <a:lnTo>
                  <a:pt x="f56" y="f57"/>
                </a:lnTo>
                <a:lnTo>
                  <a:pt x="f7" y="f13"/>
                </a:lnTo>
                <a:lnTo>
                  <a:pt x="f7" y="f14"/>
                </a:lnTo>
                <a:lnTo>
                  <a:pt x="f58" y="f59"/>
                </a:lnTo>
                <a:lnTo>
                  <a:pt x="f7" y="f15"/>
                </a:lnTo>
                <a:lnTo>
                  <a:pt x="f7" y="f8"/>
                </a:lnTo>
                <a:lnTo>
                  <a:pt x="f12" y="f8"/>
                </a:lnTo>
                <a:lnTo>
                  <a:pt x="f60" y="f61"/>
                </a:lnTo>
                <a:lnTo>
                  <a:pt x="f13" y="f8"/>
                </a:lnTo>
                <a:lnTo>
                  <a:pt x="f14" y="f8"/>
                </a:lnTo>
                <a:lnTo>
                  <a:pt x="f62" y="f63"/>
                </a:lnTo>
                <a:lnTo>
                  <a:pt x="f15" y="f8"/>
                </a:lnTo>
                <a:lnTo>
                  <a:pt x="f8" y="f8"/>
                </a:lnTo>
                <a:lnTo>
                  <a:pt x="f8" y="f15"/>
                </a:lnTo>
                <a:lnTo>
                  <a:pt x="f64" y="f65"/>
                </a:lnTo>
                <a:lnTo>
                  <a:pt x="f8" y="f14"/>
                </a:lnTo>
                <a:lnTo>
                  <a:pt x="f8" y="f13"/>
                </a:lnTo>
                <a:lnTo>
                  <a:pt x="f66" y="f67"/>
                </a:lnTo>
                <a:lnTo>
                  <a:pt x="f8" y="f12"/>
                </a:lnTo>
                <a:lnTo>
                  <a:pt x="f8" y="f7"/>
                </a:lnTo>
                <a:lnTo>
                  <a:pt x="f15" y="f7"/>
                </a:lnTo>
                <a:lnTo>
                  <a:pt x="f68" y="f69"/>
                </a:lnTo>
                <a:lnTo>
                  <a:pt x="f14" y="f7"/>
                </a:lnTo>
                <a:lnTo>
                  <a:pt x="f13" y="f7"/>
                </a:lnTo>
                <a:lnTo>
                  <a:pt x="f70" y="f71"/>
                </a:lnTo>
                <a:lnTo>
                  <a:pt x="f12" y="f7"/>
                </a:lnTo>
                <a:lnTo>
                  <a:pt x="f7" y="f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Le numero du node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38A4FEC-8815-B376-1133-0C2FCE6239A8}"/>
              </a:ext>
            </a:extLst>
          </p:cNvPr>
          <p:cNvSpPr/>
          <p:nvPr/>
        </p:nvSpPr>
        <p:spPr>
          <a:xfrm>
            <a:off x="5400000" y="5328000"/>
            <a:ext cx="3240000" cy="503999"/>
          </a:xfrm>
          <a:custGeom>
            <a:avLst>
              <a:gd name="f0" fmla="val -3182"/>
              <a:gd name="f1" fmla="val -4594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+- 0 0 0"/>
              <a:gd name="f17" fmla="*/ f5 1 21600"/>
              <a:gd name="f18" fmla="*/ f6 1 21600"/>
              <a:gd name="f19" fmla="pin -2147483647 f0 2147483647"/>
              <a:gd name="f20" fmla="pin -2147483647 f1 2147483647"/>
              <a:gd name="f21" fmla="*/ f16 f2 1"/>
              <a:gd name="f22" fmla="+- f19 0 10800"/>
              <a:gd name="f23" fmla="+- f20 0 10800"/>
              <a:gd name="f24" fmla="+- f20 0 21600"/>
              <a:gd name="f25" fmla="+- f19 0 21600"/>
              <a:gd name="f26" fmla="val f19"/>
              <a:gd name="f27" fmla="val f20"/>
              <a:gd name="f28" fmla="*/ f19 f17 1"/>
              <a:gd name="f29" fmla="*/ f20 f18 1"/>
              <a:gd name="f30" fmla="*/ 0 f17 1"/>
              <a:gd name="f31" fmla="*/ 21600 f17 1"/>
              <a:gd name="f32" fmla="*/ 21600 f18 1"/>
              <a:gd name="f33" fmla="*/ 0 f18 1"/>
              <a:gd name="f34" fmla="*/ 10800 f17 1"/>
              <a:gd name="f35" fmla="*/ f21 1 f4"/>
              <a:gd name="f36" fmla="*/ 10800 f18 1"/>
              <a:gd name="f37" fmla="abs f22"/>
              <a:gd name="f38" fmla="abs f23"/>
              <a:gd name="f39" fmla="+- f35 0 f3"/>
              <a:gd name="f40" fmla="*/ f26 f17 1"/>
              <a:gd name="f41" fmla="*/ f27 f18 1"/>
              <a:gd name="f42" fmla="+- f37 0 f38"/>
              <a:gd name="f43" fmla="+- f38 0 f37"/>
              <a:gd name="f44" fmla="?: f23 f9 f42"/>
              <a:gd name="f45" fmla="?: f23 f42 f9"/>
              <a:gd name="f46" fmla="?: f22 f9 f43"/>
              <a:gd name="f47" fmla="?: f22 f43 f9"/>
              <a:gd name="f48" fmla="?: f19 f9 f44"/>
              <a:gd name="f49" fmla="?: f19 f9 f45"/>
              <a:gd name="f50" fmla="?: f24 f46 f9"/>
              <a:gd name="f51" fmla="?: f24 f47 f9"/>
              <a:gd name="f52" fmla="?: f25 f45 f9"/>
              <a:gd name="f53" fmla="?: f25 f44 f9"/>
              <a:gd name="f54" fmla="?: f20 f9 f47"/>
              <a:gd name="f55" fmla="?: f20 f9 f46"/>
              <a:gd name="f56" fmla="?: f48 f19 0"/>
              <a:gd name="f57" fmla="?: f48 f20 6280"/>
              <a:gd name="f58" fmla="?: f49 f19 0"/>
              <a:gd name="f59" fmla="?: f49 f20 15320"/>
              <a:gd name="f60" fmla="?: f50 f19 6280"/>
              <a:gd name="f61" fmla="?: f50 f20 21600"/>
              <a:gd name="f62" fmla="?: f51 f19 15320"/>
              <a:gd name="f63" fmla="?: f51 f20 21600"/>
              <a:gd name="f64" fmla="?: f52 f19 21600"/>
              <a:gd name="f65" fmla="?: f52 f20 15320"/>
              <a:gd name="f66" fmla="?: f53 f19 21600"/>
              <a:gd name="f67" fmla="?: f53 f20 6280"/>
              <a:gd name="f68" fmla="?: f54 f19 15320"/>
              <a:gd name="f69" fmla="?: f54 f20 0"/>
              <a:gd name="f70" fmla="?: f55 f19 6280"/>
              <a:gd name="f71" fmla="?: f55 f20 0"/>
            </a:gdLst>
            <a:ahLst>
              <a:ahXY gdRefX="f0" minX="f10" maxX="f11" gdRefY="f1" minY="f10" maxY="f11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34" y="f33"/>
              </a:cxn>
              <a:cxn ang="f39">
                <a:pos x="f30" y="f36"/>
              </a:cxn>
              <a:cxn ang="f39">
                <a:pos x="f34" y="f32"/>
              </a:cxn>
              <a:cxn ang="f39">
                <a:pos x="f31" y="f36"/>
              </a:cxn>
              <a:cxn ang="f39">
                <a:pos x="f40" y="f41"/>
              </a:cxn>
            </a:cxnLst>
            <a:rect l="f30" t="f33" r="f31" b="f32"/>
            <a:pathLst>
              <a:path w="21600" h="21600">
                <a:moveTo>
                  <a:pt x="f7" y="f7"/>
                </a:moveTo>
                <a:lnTo>
                  <a:pt x="f7" y="f12"/>
                </a:lnTo>
                <a:lnTo>
                  <a:pt x="f56" y="f57"/>
                </a:lnTo>
                <a:lnTo>
                  <a:pt x="f7" y="f13"/>
                </a:lnTo>
                <a:lnTo>
                  <a:pt x="f7" y="f14"/>
                </a:lnTo>
                <a:lnTo>
                  <a:pt x="f58" y="f59"/>
                </a:lnTo>
                <a:lnTo>
                  <a:pt x="f7" y="f15"/>
                </a:lnTo>
                <a:lnTo>
                  <a:pt x="f7" y="f8"/>
                </a:lnTo>
                <a:lnTo>
                  <a:pt x="f12" y="f8"/>
                </a:lnTo>
                <a:lnTo>
                  <a:pt x="f60" y="f61"/>
                </a:lnTo>
                <a:lnTo>
                  <a:pt x="f13" y="f8"/>
                </a:lnTo>
                <a:lnTo>
                  <a:pt x="f14" y="f8"/>
                </a:lnTo>
                <a:lnTo>
                  <a:pt x="f62" y="f63"/>
                </a:lnTo>
                <a:lnTo>
                  <a:pt x="f15" y="f8"/>
                </a:lnTo>
                <a:lnTo>
                  <a:pt x="f8" y="f8"/>
                </a:lnTo>
                <a:lnTo>
                  <a:pt x="f8" y="f15"/>
                </a:lnTo>
                <a:lnTo>
                  <a:pt x="f64" y="f65"/>
                </a:lnTo>
                <a:lnTo>
                  <a:pt x="f8" y="f14"/>
                </a:lnTo>
                <a:lnTo>
                  <a:pt x="f8" y="f13"/>
                </a:lnTo>
                <a:lnTo>
                  <a:pt x="f66" y="f67"/>
                </a:lnTo>
                <a:lnTo>
                  <a:pt x="f8" y="f12"/>
                </a:lnTo>
                <a:lnTo>
                  <a:pt x="f8" y="f7"/>
                </a:lnTo>
                <a:lnTo>
                  <a:pt x="f15" y="f7"/>
                </a:lnTo>
                <a:lnTo>
                  <a:pt x="f68" y="f69"/>
                </a:lnTo>
                <a:lnTo>
                  <a:pt x="f14" y="f7"/>
                </a:lnTo>
                <a:lnTo>
                  <a:pt x="f13" y="f7"/>
                </a:lnTo>
                <a:lnTo>
                  <a:pt x="f70" y="f71"/>
                </a:lnTo>
                <a:lnTo>
                  <a:pt x="f12" y="f7"/>
                </a:lnTo>
                <a:lnTo>
                  <a:pt x="f7" y="f7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La clé de cryptage du node au</a:t>
            </a:r>
          </a:p>
          <a:p>
            <a:pPr marL="0" marR="0" lvl="0" indent="0" algn="ct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Serveur TTN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4D4750F-95CD-A419-1D7D-7C556B45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8DE2093-A9FA-449D-893D-B097CA4A9FCD}" type="slidenum">
              <a:t>4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58072-5425-2AF0-6C68-CBC53F5F1CF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Technologies sans fil. Comparatif LPWAN vs les autres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6247187-F437-8308-2C86-8FB56E5130A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80000" y="1628999"/>
            <a:ext cx="7623720" cy="4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BCDA1-1778-2759-BB6F-2CBCB71729FA}"/>
              </a:ext>
            </a:extLst>
          </p:cNvPr>
          <p:cNvSpPr txBox="1"/>
          <p:nvPr/>
        </p:nvSpPr>
        <p:spPr>
          <a:xfrm>
            <a:off x="2808000" y="5957279"/>
            <a:ext cx="4752000" cy="378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LPWAN : moins de débit mais plus de portée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15BD4F-2E1E-2ADD-8D28-4EBA81B3E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66D2D88-794D-499F-B802-B0BBBB7A5651}" type="slidenum">
              <a:t>40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47C96-51AE-1711-CCB4-7E5D43BD20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Configuration du Node (ex ST B-L072Z-LRWAN1 )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DF043C7-F732-9A15-BE86-1F64F774142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7520" y="2736000"/>
            <a:ext cx="3174480" cy="206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DB7BB32D-8B59-FC50-2F7C-7F9CC96601F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048000" y="2376000"/>
            <a:ext cx="2952359" cy="2958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DC1389-23D5-CAF3-C04D-51C7D31D978A}"/>
              </a:ext>
            </a:extLst>
          </p:cNvPr>
          <p:cNvSpPr txBox="1"/>
          <p:nvPr/>
        </p:nvSpPr>
        <p:spPr>
          <a:xfrm>
            <a:off x="0" y="5544000"/>
            <a:ext cx="10080000" cy="15321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Créer un compte sur mbed.com pour importer l’exemple ci dessous dans le « compiler »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Récupérer l’exemple </a:t>
            </a: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  <a:hlinkClick r:id="rId5"/>
              </a:rPr>
              <a:t>https://os.mbed.com/teams/mbed-os-examples/code/mbed-os-example-lorawan/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Source Sans Pro" pitchFamily="34"/>
              <a:ea typeface="Segoe UI" pitchFamily="2"/>
              <a:cs typeface="Tahoma" pitchFamily="2"/>
            </a:endParaRP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Source Sans Pro" pitchFamily="34"/>
              <a:ea typeface="Segoe UI" pitchFamily="2"/>
              <a:cs typeface="Tahoma" pitchFamily="2"/>
            </a:endParaRP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BF86A543-71CB-99E5-DC7E-A267CD78B03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2000" y="6241320"/>
            <a:ext cx="4730400" cy="526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BF23F-1CD2-DD7D-B5C5-36EED4BD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95F9A7-8168-4C3B-AF34-F28DF8E9F20C}" type="slidenum">
              <a:t>41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DEFDD-45A0-DB2E-D3E5-955016A6A4A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Configuration LoRaWan, fichier mbed_app.json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918F6-567D-257E-A6E8-6CC29DAE72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0000" y="1440000"/>
            <a:ext cx="9180000" cy="5220000"/>
          </a:xfrm>
        </p:spPr>
        <p:txBody>
          <a:bodyPr/>
          <a:lstStyle/>
          <a:p>
            <a:pPr lvl="0"/>
            <a:r>
              <a:rPr lang="fr-FR">
                <a:cs typeface="Tahoma" pitchFamily="2"/>
              </a:rPr>
              <a:t>Après avoir selectionné la cible dans le compiler Mbed, modifier mbed_app.jon comme suit</a:t>
            </a:r>
          </a:p>
          <a:p>
            <a:pPr lvl="0"/>
            <a:r>
              <a:rPr lang="fr-FR">
                <a:cs typeface="Tahoma" pitchFamily="2"/>
              </a:rPr>
              <a:t> "target_overrides": {</a:t>
            </a:r>
          </a:p>
          <a:p>
            <a:pPr lvl="0"/>
            <a:r>
              <a:rPr lang="fr-FR">
                <a:cs typeface="Tahoma" pitchFamily="2"/>
              </a:rPr>
              <a:t>        "*": {</a:t>
            </a:r>
          </a:p>
          <a:p>
            <a:pPr lvl="0"/>
            <a:r>
              <a:rPr lang="fr-FR">
                <a:cs typeface="Tahoma" pitchFamily="2"/>
              </a:rPr>
              <a:t>            "platform.stdio-convert-newlines": true,</a:t>
            </a:r>
          </a:p>
          <a:p>
            <a:pPr lvl="0"/>
            <a:r>
              <a:rPr lang="fr-FR">
                <a:cs typeface="Tahoma" pitchFamily="2"/>
              </a:rPr>
              <a:t>            "platform.stdio-baud-rate": 115200,</a:t>
            </a:r>
          </a:p>
          <a:p>
            <a:pPr lvl="0"/>
            <a:r>
              <a:rPr lang="fr-FR">
                <a:cs typeface="Tahoma" pitchFamily="2"/>
              </a:rPr>
              <a:t>            "platform.default-serial-baud-rate": 115200,</a:t>
            </a:r>
          </a:p>
          <a:p>
            <a:pPr lvl="0"/>
            <a:r>
              <a:rPr lang="fr-FR">
                <a:cs typeface="Tahoma" pitchFamily="2"/>
              </a:rPr>
              <a:t>            "lora.over-the-air-activation": true,</a:t>
            </a:r>
          </a:p>
          <a:p>
            <a:pPr lvl="0"/>
            <a:r>
              <a:rPr lang="fr-FR">
                <a:cs typeface="Tahoma" pitchFamily="2"/>
              </a:rPr>
              <a:t>            "lora.duty-cycle-on": true,</a:t>
            </a:r>
          </a:p>
          <a:p>
            <a:pPr lvl="0"/>
            <a:r>
              <a:rPr lang="fr-FR">
                <a:cs typeface="Tahoma" pitchFamily="2"/>
              </a:rPr>
              <a:t>            "lora.phy": "EU868",</a:t>
            </a:r>
          </a:p>
          <a:p>
            <a:pPr lvl="0"/>
            <a:r>
              <a:rPr lang="fr-FR">
                <a:cs typeface="Tahoma" pitchFamily="2"/>
              </a:rPr>
              <a:t>            </a:t>
            </a:r>
            <a:r>
              <a:rPr lang="fr-FR">
                <a:solidFill>
                  <a:srgbClr val="CE181E"/>
                </a:solidFill>
                <a:cs typeface="Tahoma" pitchFamily="2"/>
              </a:rPr>
              <a:t>"lora.device-eui": "{ 0x00, 0x2F, 0xC3, 0x1F, 0x39, 0x4A, 0xEB, 0x13 }",</a:t>
            </a:r>
          </a:p>
          <a:p>
            <a:pPr lvl="0"/>
            <a:r>
              <a:rPr lang="fr-FR">
                <a:solidFill>
                  <a:srgbClr val="CE181E"/>
                </a:solidFill>
                <a:cs typeface="Tahoma" pitchFamily="2"/>
              </a:rPr>
              <a:t>            "lora.application-eui": "{ 0x70, 0xB3, 0xD5, 0x7E, 0xD0, 0x01, 0x55, 0xAB }",</a:t>
            </a:r>
          </a:p>
          <a:p>
            <a:pPr lvl="0"/>
            <a:r>
              <a:rPr lang="fr-FR">
                <a:solidFill>
                  <a:srgbClr val="CE181E"/>
                </a:solidFill>
                <a:cs typeface="Tahoma" pitchFamily="2"/>
              </a:rPr>
              <a:t>            "lora.application-key": "{ 0x62, 0x81, 0x2E, 0xBC, 0x30, 0x50, 0xD8, 0x40, 0x67, 0x82, 0x99, 0xA5, 0xA5, 0x29, 0xFE, 0x2C }"</a:t>
            </a:r>
          </a:p>
          <a:p>
            <a:pPr lvl="0"/>
            <a:r>
              <a:rPr lang="fr-FR">
                <a:cs typeface="Tahoma" pitchFamily="2"/>
              </a:rPr>
              <a:t>        },</a:t>
            </a:r>
          </a:p>
          <a:p>
            <a:pPr lvl="0"/>
            <a:endParaRPr lang="fr-FR">
              <a:cs typeface="Tahoma" pitchFamily="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C627D-296F-9847-7051-697CC66F6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E2DDBAE-359C-4A18-9F74-592C97154E4A}" type="slidenum">
              <a:t>42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38B6A-9787-2FE0-99DC-8918ED79BC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Adaptation  du programme de l’application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CE8A4-D456-B7D8-FF57-1FF91048CE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4000" y="1512000"/>
            <a:ext cx="9720000" cy="5328000"/>
          </a:xfrm>
        </p:spPr>
        <p:txBody>
          <a:bodyPr/>
          <a:lstStyle/>
          <a:p>
            <a:pPr lvl="0"/>
            <a:r>
              <a:rPr lang="fr-FR">
                <a:latin typeface="Courier New" pitchFamily="49"/>
                <a:cs typeface="Tahoma" pitchFamily="2"/>
              </a:rPr>
              <a:t>static void send_message()</a:t>
            </a:r>
            <a:br>
              <a:rPr lang="fr-FR">
                <a:latin typeface="Courier New" pitchFamily="49"/>
                <a:cs typeface="Tahoma" pitchFamily="2"/>
              </a:rPr>
            </a:br>
            <a:r>
              <a:rPr lang="fr-FR">
                <a:latin typeface="Courier New" pitchFamily="49"/>
                <a:cs typeface="Tahoma" pitchFamily="2"/>
              </a:rPr>
              <a:t>{</a:t>
            </a:r>
            <a:br>
              <a:rPr lang="fr-FR">
                <a:latin typeface="Courier New" pitchFamily="49"/>
                <a:cs typeface="Tahoma" pitchFamily="2"/>
              </a:rPr>
            </a:br>
            <a:r>
              <a:rPr lang="fr-FR">
                <a:latin typeface="Courier New" pitchFamily="49"/>
                <a:cs typeface="Tahoma" pitchFamily="2"/>
              </a:rPr>
              <a:t>    uint16_t packet_len;</a:t>
            </a:r>
            <a:br>
              <a:rPr lang="fr-FR">
                <a:latin typeface="Courier New" pitchFamily="49"/>
                <a:cs typeface="Tahoma" pitchFamily="2"/>
              </a:rPr>
            </a:br>
            <a:r>
              <a:rPr lang="fr-FR">
                <a:latin typeface="Courier New" pitchFamily="49"/>
                <a:cs typeface="Tahoma" pitchFamily="2"/>
              </a:rPr>
              <a:t>    int16_t retcode;</a:t>
            </a:r>
            <a:br>
              <a:rPr lang="fr-FR">
                <a:latin typeface="Courier New" pitchFamily="49"/>
                <a:cs typeface="Tahoma" pitchFamily="2"/>
              </a:rPr>
            </a:br>
            <a:r>
              <a:rPr lang="fr-FR">
                <a:latin typeface="Courier New" pitchFamily="49"/>
                <a:cs typeface="Tahoma" pitchFamily="2"/>
              </a:rPr>
              <a:t>    float sensor_value;</a:t>
            </a:r>
          </a:p>
          <a:p>
            <a:pPr lvl="0"/>
            <a:r>
              <a:rPr lang="fr-FR">
                <a:latin typeface="Courier New" pitchFamily="49"/>
                <a:cs typeface="Tahoma" pitchFamily="2"/>
              </a:rPr>
              <a:t>    if (ds1820.begin()) {</a:t>
            </a:r>
            <a:br>
              <a:rPr lang="fr-FR">
                <a:latin typeface="Courier New" pitchFamily="49"/>
                <a:cs typeface="Tahoma" pitchFamily="2"/>
              </a:rPr>
            </a:br>
            <a:r>
              <a:rPr lang="fr-FR">
                <a:latin typeface="Courier New" pitchFamily="49"/>
                <a:cs typeface="Tahoma" pitchFamily="2"/>
              </a:rPr>
              <a:t>        ds1820.startConversion();</a:t>
            </a:r>
            <a:br>
              <a:rPr lang="fr-FR">
                <a:latin typeface="Courier New" pitchFamily="49"/>
                <a:cs typeface="Tahoma" pitchFamily="2"/>
              </a:rPr>
            </a:br>
            <a:r>
              <a:rPr lang="fr-FR">
                <a:latin typeface="Courier New" pitchFamily="49"/>
                <a:cs typeface="Tahoma" pitchFamily="2"/>
              </a:rPr>
              <a:t>        </a:t>
            </a:r>
            <a:r>
              <a:rPr lang="fr-FR">
                <a:solidFill>
                  <a:srgbClr val="2A6099"/>
                </a:solidFill>
                <a:latin typeface="Courier New" pitchFamily="49"/>
                <a:cs typeface="Tahoma" pitchFamily="2"/>
              </a:rPr>
              <a:t>sensor_value</a:t>
            </a:r>
            <a:r>
              <a:rPr lang="fr-FR">
                <a:latin typeface="Courier New" pitchFamily="49"/>
                <a:cs typeface="Tahoma" pitchFamily="2"/>
              </a:rPr>
              <a:t> = ds1820.read();</a:t>
            </a:r>
            <a:br>
              <a:rPr lang="fr-FR">
                <a:latin typeface="Courier New" pitchFamily="49"/>
                <a:cs typeface="Tahoma" pitchFamily="2"/>
              </a:rPr>
            </a:br>
            <a:r>
              <a:rPr lang="fr-FR">
                <a:latin typeface="Courier New" pitchFamily="49"/>
                <a:cs typeface="Tahoma" pitchFamily="2"/>
              </a:rPr>
              <a:t>        printf("\r\n Dummy Sensor Value = %3.1f \r\n", sensor_value);</a:t>
            </a:r>
            <a:br>
              <a:rPr lang="fr-FR">
                <a:latin typeface="Courier New" pitchFamily="49"/>
                <a:cs typeface="Tahoma" pitchFamily="2"/>
              </a:rPr>
            </a:br>
            <a:r>
              <a:rPr lang="fr-FR">
                <a:latin typeface="Courier New" pitchFamily="49"/>
                <a:cs typeface="Tahoma" pitchFamily="2"/>
              </a:rPr>
              <a:t>        ds1820.startConversion();</a:t>
            </a:r>
            <a:br>
              <a:rPr lang="fr-FR">
                <a:latin typeface="Courier New" pitchFamily="49"/>
                <a:cs typeface="Tahoma" pitchFamily="2"/>
              </a:rPr>
            </a:br>
            <a:r>
              <a:rPr lang="fr-FR">
                <a:latin typeface="Courier New" pitchFamily="49"/>
                <a:cs typeface="Tahoma" pitchFamily="2"/>
              </a:rPr>
              <a:t>    } else {</a:t>
            </a:r>
            <a:br>
              <a:rPr lang="fr-FR">
                <a:latin typeface="Courier New" pitchFamily="49"/>
                <a:cs typeface="Tahoma" pitchFamily="2"/>
              </a:rPr>
            </a:br>
            <a:r>
              <a:rPr lang="fr-FR">
                <a:latin typeface="Courier New" pitchFamily="49"/>
                <a:cs typeface="Tahoma" pitchFamily="2"/>
              </a:rPr>
              <a:t>        printf("\r\n No sensor found \r\n");</a:t>
            </a:r>
            <a:br>
              <a:rPr lang="fr-FR">
                <a:latin typeface="Courier New" pitchFamily="49"/>
                <a:cs typeface="Tahoma" pitchFamily="2"/>
              </a:rPr>
            </a:br>
            <a:r>
              <a:rPr lang="fr-FR">
                <a:latin typeface="Courier New" pitchFamily="49"/>
                <a:cs typeface="Tahoma" pitchFamily="2"/>
              </a:rPr>
              <a:t>        return;</a:t>
            </a:r>
          </a:p>
          <a:p>
            <a:pPr lvl="0"/>
            <a:r>
              <a:rPr lang="fr-FR">
                <a:latin typeface="Courier New" pitchFamily="49"/>
                <a:cs typeface="Tahoma" pitchFamily="2"/>
              </a:rPr>
              <a:t>    }</a:t>
            </a:r>
            <a:br>
              <a:rPr lang="fr-FR">
                <a:latin typeface="Courier New" pitchFamily="49"/>
                <a:cs typeface="Tahoma" pitchFamily="2"/>
              </a:rPr>
            </a:br>
            <a:r>
              <a:rPr lang="fr-FR">
                <a:latin typeface="Courier New" pitchFamily="49"/>
                <a:cs typeface="Tahoma" pitchFamily="2"/>
              </a:rPr>
              <a:t>    packet_len = sprintf((char*) </a:t>
            </a:r>
            <a:r>
              <a:rPr lang="fr-FR">
                <a:solidFill>
                  <a:srgbClr val="CE181E"/>
                </a:solidFill>
                <a:latin typeface="Courier New" pitchFamily="49"/>
                <a:cs typeface="Tahoma" pitchFamily="2"/>
              </a:rPr>
              <a:t>tx_buffer</a:t>
            </a:r>
            <a:r>
              <a:rPr lang="fr-FR">
                <a:latin typeface="Courier New" pitchFamily="49"/>
                <a:cs typeface="Tahoma" pitchFamily="2"/>
              </a:rPr>
              <a:t>, </a:t>
            </a:r>
            <a:br>
              <a:rPr lang="fr-FR">
                <a:latin typeface="Courier New" pitchFamily="49"/>
                <a:cs typeface="Tahoma" pitchFamily="2"/>
              </a:rPr>
            </a:br>
            <a:r>
              <a:rPr lang="fr-FR">
                <a:solidFill>
                  <a:srgbClr val="FF860D"/>
                </a:solidFill>
                <a:latin typeface="Courier New" pitchFamily="49"/>
                <a:cs typeface="Tahoma" pitchFamily="2"/>
              </a:rPr>
              <a:t>"Dummy Sensor Value is %3.1f"</a:t>
            </a:r>
            <a:r>
              <a:rPr lang="fr-FR">
                <a:latin typeface="Courier New" pitchFamily="49"/>
                <a:cs typeface="Tahoma" pitchFamily="2"/>
              </a:rPr>
              <a:t>,</a:t>
            </a:r>
            <a:r>
              <a:rPr lang="fr-FR">
                <a:solidFill>
                  <a:srgbClr val="2A6099"/>
                </a:solidFill>
                <a:latin typeface="Courier New" pitchFamily="49"/>
                <a:cs typeface="Tahoma" pitchFamily="2"/>
              </a:rPr>
              <a:t>sensor_value</a:t>
            </a:r>
            <a:r>
              <a:rPr lang="fr-FR">
                <a:latin typeface="Courier New" pitchFamily="49"/>
                <a:cs typeface="Tahoma" pitchFamily="2"/>
              </a:rPr>
              <a:t>);</a:t>
            </a:r>
            <a:br>
              <a:rPr lang="fr-FR">
                <a:latin typeface="Courier New" pitchFamily="49"/>
                <a:cs typeface="Tahoma" pitchFamily="2"/>
              </a:rPr>
            </a:br>
            <a:r>
              <a:rPr lang="fr-FR">
                <a:latin typeface="Courier New" pitchFamily="49"/>
                <a:cs typeface="Tahoma" pitchFamily="2"/>
              </a:rPr>
              <a:t>    retcode = lorawan.send(MBED_CONF_LORA_APP_PORT, </a:t>
            </a:r>
            <a:r>
              <a:rPr lang="fr-FR">
                <a:solidFill>
                  <a:srgbClr val="CE181E"/>
                </a:solidFill>
                <a:latin typeface="Courier New" pitchFamily="49"/>
                <a:cs typeface="Tahoma" pitchFamily="2"/>
              </a:rPr>
              <a:t>tx_buffer</a:t>
            </a:r>
            <a:r>
              <a:rPr lang="fr-FR">
                <a:latin typeface="Courier New" pitchFamily="49"/>
                <a:cs typeface="Tahoma" pitchFamily="2"/>
              </a:rPr>
              <a:t>, packet_len,MSG_CONFIRMED_FLAG);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F11CE-9CC9-A14A-3BAD-DBC020075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86E3F0-6392-48B9-8BC6-1A43932226E0}" type="slidenum">
              <a:t>43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E4933-E801-2DB6-98E3-F777267FB24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Reception des données sur TTN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97E35B99-EF04-821D-3913-D810E8940A4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4000" y="1558440"/>
            <a:ext cx="9504000" cy="5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2F67C-5CCC-6A8E-E348-2FDBF21F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E7A5C2D-1065-4C9B-8DB7-B52BE634778F}" type="slidenum">
              <a:t>44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EE777-4A52-B61D-94DB-2F60FC4D46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Serveur d’application, exemple : mydevice.com</a:t>
            </a:r>
            <a:br>
              <a:rPr lang="fr-FR">
                <a:cs typeface="Tahoma" pitchFamily="2"/>
              </a:rPr>
            </a:br>
            <a:r>
              <a:rPr lang="fr-FR">
                <a:cs typeface="Tahoma" pitchFamily="2"/>
              </a:rPr>
              <a:t>données formatées « cayenne »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6D89DC85-C4C2-6A94-7576-4080FFBCA36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6040" y="1634400"/>
            <a:ext cx="9453600" cy="4584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7F6C8-36AE-3D90-B07A-15B06197F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8A0F15-C5A0-4E06-ABA8-D28004C99BAA}" type="slidenum">
              <a:t>45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0F936-7870-D1BC-CC11-CE3508E15D5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IOT applications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83A515C-44EB-BFE7-BB64-F7D4FD922B9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44359" y="1467360"/>
            <a:ext cx="7091640" cy="531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0FFBCD2-D1D7-E5EC-339A-700A2194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9D90AC-8BC2-4D95-8735-902D4D687041}" type="slidenum">
              <a:t>5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067DC-2B32-9BDD-1182-A42CFFF03BA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Structure d’un réseau LPWAN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4DDD5F62-C9D2-934A-5696-F1BD73E7A5A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72000" y="1260000"/>
            <a:ext cx="6623999" cy="40827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91C7D4-E5E2-84CD-A757-30A07A0A77EB}"/>
              </a:ext>
            </a:extLst>
          </p:cNvPr>
          <p:cNvSpPr txBox="1"/>
          <p:nvPr/>
        </p:nvSpPr>
        <p:spPr>
          <a:xfrm>
            <a:off x="216000" y="5184000"/>
            <a:ext cx="9648000" cy="15321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1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Les réseaux LPWAN sont constitués de  quatre éléments </a:t>
            </a: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: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- Les capteurs/actionneurs généralement appelés « nodes » qui communiquent par radio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- Les passerelles (gateways) qui établissent le lien entre les communications radios et Internet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- Le serveur réseau qui sécurise et stocke les données</a:t>
            </a:r>
          </a:p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- le serveur d’application finale qui présente les données à l’utilisateur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DD9CCFD-ED48-C894-278C-92533831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C39C2A-7821-4745-8F47-D7E7CBF8A19C}" type="slidenum">
              <a:t>6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4C608-1E31-D5C5-3502-92B1CD829BD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Réseaux LPWAN : LoRa et Sigfox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22C3F-5255-3219-ED27-BC7AE2C477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2000" y="1512000"/>
            <a:ext cx="9180000" cy="4680000"/>
          </a:xfrm>
        </p:spPr>
        <p:txBody>
          <a:bodyPr/>
          <a:lstStyle/>
          <a:p>
            <a:pPr lvl="0"/>
            <a:r>
              <a:rPr lang="fr-FR">
                <a:cs typeface="Tahoma" pitchFamily="2"/>
              </a:rPr>
              <a:t>Les réseaux LPWAN :</a:t>
            </a:r>
          </a:p>
          <a:p>
            <a:pPr lvl="0"/>
            <a:r>
              <a:rPr lang="fr-FR">
                <a:cs typeface="Tahoma" pitchFamily="2"/>
              </a:rPr>
              <a:t>Portées &gt; 10Km</a:t>
            </a:r>
          </a:p>
          <a:p>
            <a:pPr lvl="0"/>
            <a:r>
              <a:rPr lang="fr-FR">
                <a:cs typeface="Tahoma" pitchFamily="2"/>
              </a:rPr>
              <a:t>Puissance d’émission très faible, ce qui entraîne une grande autonomie des nœuds (node) &gt; 1an</a:t>
            </a:r>
          </a:p>
          <a:p>
            <a:pPr lvl="0"/>
            <a:r>
              <a:rPr lang="fr-FR">
                <a:cs typeface="Tahoma" pitchFamily="2"/>
              </a:rPr>
              <a:t>Grande portée et faible puissance limite le débit binaire</a:t>
            </a:r>
          </a:p>
          <a:p>
            <a:pPr lvl="0"/>
            <a:endParaRPr lang="fr-FR">
              <a:cs typeface="Tahoma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A8B465CC-03F1-D52E-919A-7F42FCBCB77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67880" y="4176000"/>
            <a:ext cx="6324120" cy="242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C089405-7C92-87DF-7233-E3C3AB6FC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7A70AD-C401-423F-84E4-A99047F92C74}" type="slidenum">
              <a:t>7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27610-0A0E-9451-308B-ED347FDE48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LoRa vs sigfox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A1B01-D6DF-1767-7A34-A2AF6C85A5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0000" y="1944000"/>
            <a:ext cx="9180000" cy="4680000"/>
          </a:xfrm>
        </p:spPr>
        <p:txBody>
          <a:bodyPr/>
          <a:lstStyle/>
          <a:p>
            <a:pPr lvl="0"/>
            <a:r>
              <a:rPr lang="fr-FR">
                <a:solidFill>
                  <a:srgbClr val="CE181E"/>
                </a:solidFill>
                <a:cs typeface="Tahoma" pitchFamily="2"/>
              </a:rPr>
              <a:t>Sigfox</a:t>
            </a:r>
            <a:r>
              <a:rPr lang="fr-FR">
                <a:cs typeface="Tahoma" pitchFamily="2"/>
              </a:rPr>
              <a:t> est prévu pour envoyer 140 messages de 12 octets à 300 bauds par jour et recevoir 4 messages par jour. </a:t>
            </a:r>
            <a:br>
              <a:rPr lang="fr-FR">
                <a:cs typeface="Tahoma" pitchFamily="2"/>
              </a:rPr>
            </a:br>
            <a:r>
              <a:rPr lang="fr-FR">
                <a:solidFill>
                  <a:srgbClr val="2A6099"/>
                </a:solidFill>
                <a:cs typeface="Tahoma" pitchFamily="2"/>
              </a:rPr>
              <a:t>LoRa</a:t>
            </a:r>
            <a:r>
              <a:rPr lang="fr-FR">
                <a:cs typeface="Tahoma" pitchFamily="2"/>
              </a:rPr>
              <a:t> envoie des messages plus longs (5KO) et sans limitation.</a:t>
            </a:r>
          </a:p>
          <a:p>
            <a:pPr lvl="0"/>
            <a:r>
              <a:rPr lang="fr-FR">
                <a:solidFill>
                  <a:srgbClr val="2A6099"/>
                </a:solidFill>
                <a:cs typeface="Tahoma" pitchFamily="2"/>
              </a:rPr>
              <a:t>LoRa </a:t>
            </a:r>
            <a:r>
              <a:rPr lang="fr-FR">
                <a:cs typeface="Tahoma" pitchFamily="2"/>
              </a:rPr>
              <a:t>optimise dynamiquement le lien entre l’objet (node) et la passerelle (gateway) ce qui permet des portées plus grandes ( plus de 15Km en plaine)</a:t>
            </a:r>
          </a:p>
          <a:p>
            <a:pPr lvl="0"/>
            <a:r>
              <a:rPr lang="fr-FR">
                <a:cs typeface="Tahoma" pitchFamily="2"/>
              </a:rPr>
              <a:t>Le protocole </a:t>
            </a:r>
            <a:r>
              <a:rPr lang="fr-FR">
                <a:solidFill>
                  <a:srgbClr val="2A6099"/>
                </a:solidFill>
                <a:cs typeface="Tahoma" pitchFamily="2"/>
              </a:rPr>
              <a:t>LoRa</a:t>
            </a:r>
            <a:r>
              <a:rPr lang="fr-FR">
                <a:cs typeface="Tahoma" pitchFamily="2"/>
              </a:rPr>
              <a:t> est sous licence Semtech mais s’appuie sur un réseau « libre »</a:t>
            </a:r>
          </a:p>
          <a:p>
            <a:pPr lvl="0"/>
            <a:r>
              <a:rPr lang="fr-FR">
                <a:solidFill>
                  <a:srgbClr val="FF0000"/>
                </a:solidFill>
                <a:cs typeface="Tahoma" pitchFamily="2"/>
              </a:rPr>
              <a:t>Sigfox</a:t>
            </a:r>
            <a:r>
              <a:rPr lang="fr-FR">
                <a:cs typeface="Tahoma" pitchFamily="2"/>
              </a:rPr>
              <a:t> utilise les réseaux privés des opérateur téléphoniques</a:t>
            </a:r>
          </a:p>
          <a:p>
            <a:pPr lvl="0"/>
            <a:r>
              <a:rPr lang="fr-FR">
                <a:solidFill>
                  <a:srgbClr val="2A6099"/>
                </a:solidFill>
                <a:cs typeface="Tahoma" pitchFamily="2"/>
              </a:rPr>
              <a:t>LoRa</a:t>
            </a:r>
            <a:r>
              <a:rPr lang="fr-FR">
                <a:cs typeface="Tahoma" pitchFamily="2"/>
              </a:rPr>
              <a:t> et </a:t>
            </a:r>
            <a:r>
              <a:rPr lang="fr-FR">
                <a:solidFill>
                  <a:srgbClr val="FF0000"/>
                </a:solidFill>
                <a:cs typeface="Tahoma" pitchFamily="2"/>
              </a:rPr>
              <a:t>Sigfox</a:t>
            </a:r>
            <a:r>
              <a:rPr lang="fr-FR">
                <a:cs typeface="Tahoma" pitchFamily="2"/>
              </a:rPr>
              <a:t> utilise en Europe la bande des 868MHz</a:t>
            </a:r>
          </a:p>
          <a:p>
            <a:pPr lvl="0"/>
            <a:r>
              <a:rPr lang="fr-FR">
                <a:cs typeface="Tahoma" pitchFamily="2"/>
              </a:rPr>
              <a:t> 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98028D79-B354-8854-4174-5FD103941FF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03440" y="432000"/>
            <a:ext cx="2500560" cy="80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C4FF61E7-F904-AE69-EAC8-E26C51AF34A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263999" y="216000"/>
            <a:ext cx="1134000" cy="11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6882171-9D55-F246-0DFD-9D154B2B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239FCE9-11AB-4FE3-910F-312F1219049F}" type="slidenum">
              <a:t>8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6F99E-A5DC-E055-CF73-99D1ABFA8D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Technologies LoRa / Sigfox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1503D-967F-8AA0-95AD-9F99A21B14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La radio LoRa repose sur une transmission à étalement de spectre. </a:t>
            </a:r>
            <a:r>
              <a:rPr lang="fr-FR" b="0">
                <a:solidFill>
                  <a:srgbClr val="CE181E"/>
                </a:solidFill>
                <a:cs typeface="Tahoma" pitchFamily="2"/>
              </a:rPr>
              <a:t>Faible amplitude mais spectre large.</a:t>
            </a:r>
          </a:p>
          <a:p>
            <a:pPr lvl="0"/>
            <a:r>
              <a:rPr lang="fr-FR">
                <a:cs typeface="Tahoma" pitchFamily="2"/>
              </a:rPr>
              <a:t>La radio Sigfox repose sur une transmission sur un </a:t>
            </a:r>
            <a:r>
              <a:rPr lang="fr-FR">
                <a:solidFill>
                  <a:srgbClr val="CE181E"/>
                </a:solidFill>
                <a:cs typeface="Tahoma" pitchFamily="2"/>
              </a:rPr>
              <a:t>spectre de fréquences très étroit  (Ultra Narrow Band) mais avec plus de puissance.</a:t>
            </a:r>
          </a:p>
          <a:p>
            <a:pPr lvl="0"/>
            <a:endParaRPr lang="fr-FR">
              <a:solidFill>
                <a:srgbClr val="CE181E"/>
              </a:solidFill>
              <a:cs typeface="Tahoma" pitchFamily="2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A1E76D02-93DF-3BBD-D2C8-2C52C69FD0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68000" y="4752000"/>
            <a:ext cx="6660720" cy="14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FDABC271-2C50-6E30-76B6-BA50769AA6D5}"/>
              </a:ext>
            </a:extLst>
          </p:cNvPr>
          <p:cNvSpPr/>
          <p:nvPr/>
        </p:nvSpPr>
        <p:spPr>
          <a:xfrm>
            <a:off x="1296000" y="6192000"/>
            <a:ext cx="7560000" cy="0"/>
          </a:xfrm>
          <a:prstGeom prst="line">
            <a:avLst/>
          </a:prstGeom>
          <a:noFill/>
          <a:ln w="72000">
            <a:solidFill>
              <a:srgbClr val="2C3E5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CDB32451-B388-B4CF-E5BB-A839518AF9E2}"/>
              </a:ext>
            </a:extLst>
          </p:cNvPr>
          <p:cNvSpPr/>
          <p:nvPr/>
        </p:nvSpPr>
        <p:spPr>
          <a:xfrm flipV="1">
            <a:off x="1512000" y="4248000"/>
            <a:ext cx="0" cy="1944000"/>
          </a:xfrm>
          <a:prstGeom prst="line">
            <a:avLst/>
          </a:prstGeom>
          <a:noFill/>
          <a:ln w="72000">
            <a:solidFill>
              <a:srgbClr val="2C3E5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>
              <a:ln>
                <a:noFill/>
              </a:ln>
              <a:latin typeface="Source Sans Pro" pitchFamily="34"/>
              <a:ea typeface="Segoe UI" pitchFamily="2"/>
              <a:cs typeface="Tahoma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B6D02-2634-3CBE-6011-79FBF6C42072}"/>
              </a:ext>
            </a:extLst>
          </p:cNvPr>
          <p:cNvSpPr txBox="1"/>
          <p:nvPr/>
        </p:nvSpPr>
        <p:spPr>
          <a:xfrm>
            <a:off x="8706600" y="6192000"/>
            <a:ext cx="1373399" cy="15321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>
                <a:ln>
                  <a:noFill/>
                </a:ln>
                <a:latin typeface="Source Sans Pro" pitchFamily="34"/>
                <a:ea typeface="Segoe UI" pitchFamily="2"/>
                <a:cs typeface="Tahoma" pitchFamily="2"/>
              </a:rPr>
              <a:t>frequences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127D-2689-6478-EB58-2B9A72A6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F9E1C30-E652-486E-B934-856FB2C7DD5A}" type="slidenum">
              <a:t>9</a:t>
            </a:fld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A24B4-D969-F007-B2AF-E4A58A85B21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>
                <a:cs typeface="Tahoma" pitchFamily="2"/>
              </a:rPr>
              <a:t>Le réseau LoRaWan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4F38CA3-6BEB-C2B3-0625-02FC9519909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4280" y="1655999"/>
            <a:ext cx="9333720" cy="49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lizar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lizarin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2103</Words>
  <Application>Microsoft Office PowerPoint</Application>
  <PresentationFormat>Widescreen</PresentationFormat>
  <Paragraphs>313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Arial</vt:lpstr>
      <vt:lpstr>Calibri</vt:lpstr>
      <vt:lpstr>Courier New</vt:lpstr>
      <vt:lpstr>GillSans-Bold</vt:lpstr>
      <vt:lpstr>GillSans-BoldItalic</vt:lpstr>
      <vt:lpstr>GillSans-Light</vt:lpstr>
      <vt:lpstr>GillSans-LightItalic</vt:lpstr>
      <vt:lpstr>Source Sans Pro</vt:lpstr>
      <vt:lpstr>Source Sans Pro Black</vt:lpstr>
      <vt:lpstr>Source Sans Pro Light</vt:lpstr>
      <vt:lpstr>Source Sans Pro Semibold</vt:lpstr>
      <vt:lpstr>Alizarin</vt:lpstr>
      <vt:lpstr>Alizarin0</vt:lpstr>
      <vt:lpstr>Présentation et mise en œuvre LoRa et LoRaWan</vt:lpstr>
      <vt:lpstr>Ce diaporama a été réalisé en partie à partir d’images provenant des sites :</vt:lpstr>
      <vt:lpstr>Internet of Things - (IOT)</vt:lpstr>
      <vt:lpstr>Technologies sans fil. Comparatif LPWAN vs les autres</vt:lpstr>
      <vt:lpstr>Structure d’un réseau LPWAN</vt:lpstr>
      <vt:lpstr>Réseaux LPWAN : LoRa et Sigfox</vt:lpstr>
      <vt:lpstr>LoRa vs sigfox</vt:lpstr>
      <vt:lpstr>Technologies LoRa / Sigfox</vt:lpstr>
      <vt:lpstr>Le réseau LoRaWan</vt:lpstr>
      <vt:lpstr>Node – Gateway – Network Server</vt:lpstr>
      <vt:lpstr>Reglementation</vt:lpstr>
      <vt:lpstr>LoRa classe A</vt:lpstr>
      <vt:lpstr>LoRa classe B</vt:lpstr>
      <vt:lpstr>LoRa Classe C</vt:lpstr>
      <vt:lpstr>Concepts radio</vt:lpstr>
      <vt:lpstr>RSSI</vt:lpstr>
      <vt:lpstr>SNR</vt:lpstr>
      <vt:lpstr>Spreading Factor et BW</vt:lpstr>
      <vt:lpstr>Data Rate vs SF vs BP</vt:lpstr>
      <vt:lpstr>Bandes passantes européennes</vt:lpstr>
      <vt:lpstr>Modulation de fréquence et modulation LoRa</vt:lpstr>
      <vt:lpstr>Modulation LoRa</vt:lpstr>
      <vt:lpstr>Trame LoRa complète</vt:lpstr>
      <vt:lpstr>Modulation LoRA</vt:lpstr>
      <vt:lpstr>Exemple de modulation LoRa</vt:lpstr>
      <vt:lpstr>Coding Rate : CR</vt:lpstr>
      <vt:lpstr>Format d’un packet LoRa</vt:lpstr>
      <vt:lpstr>Time on Air (TOA)</vt:lpstr>
      <vt:lpstr>SF et TOA</vt:lpstr>
      <vt:lpstr>Time On Air vs Data Rate / Spreading Factor</vt:lpstr>
      <vt:lpstr>Securité LoRa → LoRaWan</vt:lpstr>
      <vt:lpstr>Identifiants</vt:lpstr>
      <vt:lpstr>OTAA – Other The Air Activation</vt:lpstr>
      <vt:lpstr>LoRaWan sécurité</vt:lpstr>
      <vt:lpstr>Clés OTAA</vt:lpstr>
      <vt:lpstr>Les configurations :  Exemple pour un seveur The Things Network (TTN) </vt:lpstr>
      <vt:lpstr>TTN fournit Application EUIS et ACCES KEYS</vt:lpstr>
      <vt:lpstr>Ajout de devices (nodes)</vt:lpstr>
      <vt:lpstr>Fin de configuration du TTN</vt:lpstr>
      <vt:lpstr>Configuration du Node (ex ST B-L072Z-LRWAN1 )</vt:lpstr>
      <vt:lpstr>Configuration LoRaWan, fichier mbed_app.json</vt:lpstr>
      <vt:lpstr>Adaptation  du programme de l’application</vt:lpstr>
      <vt:lpstr>Reception des données sur TTN</vt:lpstr>
      <vt:lpstr>Serveur d’application, exemple : mydevice.com données formatées « cayenne »</vt:lpstr>
      <vt:lpstr>IOT 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Alizarin</dc:title>
  <dc:creator>Christian Dupaty</dc:creator>
  <cp:lastModifiedBy>Nhan Le -Thanh</cp:lastModifiedBy>
  <cp:revision>37</cp:revision>
  <dcterms:created xsi:type="dcterms:W3CDTF">2018-12-06T16:54:32Z</dcterms:created>
  <dcterms:modified xsi:type="dcterms:W3CDTF">2023-02-23T00:37:35Z</dcterms:modified>
</cp:coreProperties>
</file>